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85" r:id="rId3"/>
    <p:sldId id="288" r:id="rId4"/>
    <p:sldId id="259" r:id="rId5"/>
    <p:sldId id="262" r:id="rId6"/>
    <p:sldId id="293" r:id="rId7"/>
    <p:sldId id="294" r:id="rId8"/>
    <p:sldId id="304" r:id="rId9"/>
    <p:sldId id="273" r:id="rId10"/>
    <p:sldId id="275" r:id="rId11"/>
    <p:sldId id="276" r:id="rId12"/>
    <p:sldId id="277" r:id="rId13"/>
    <p:sldId id="278" r:id="rId14"/>
    <p:sldId id="279" r:id="rId15"/>
    <p:sldId id="281" r:id="rId16"/>
    <p:sldId id="280" r:id="rId17"/>
    <p:sldId id="295" r:id="rId18"/>
    <p:sldId id="282" r:id="rId19"/>
    <p:sldId id="283" r:id="rId20"/>
    <p:sldId id="284" r:id="rId21"/>
    <p:sldId id="296" r:id="rId22"/>
    <p:sldId id="297" r:id="rId23"/>
    <p:sldId id="290" r:id="rId24"/>
    <p:sldId id="291" r:id="rId25"/>
    <p:sldId id="322" r:id="rId26"/>
    <p:sldId id="323" r:id="rId27"/>
    <p:sldId id="324" r:id="rId28"/>
    <p:sldId id="263" r:id="rId29"/>
    <p:sldId id="264" r:id="rId30"/>
    <p:sldId id="265" r:id="rId31"/>
    <p:sldId id="266" r:id="rId32"/>
    <p:sldId id="267" r:id="rId33"/>
    <p:sldId id="268" r:id="rId34"/>
    <p:sldId id="327" r:id="rId35"/>
    <p:sldId id="269" r:id="rId36"/>
    <p:sldId id="270" r:id="rId37"/>
    <p:sldId id="271" r:id="rId38"/>
    <p:sldId id="298" r:id="rId39"/>
    <p:sldId id="299" r:id="rId40"/>
    <p:sldId id="302" r:id="rId41"/>
    <p:sldId id="301" r:id="rId42"/>
    <p:sldId id="303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257" r:id="rId53"/>
    <p:sldId id="314" r:id="rId54"/>
    <p:sldId id="326" r:id="rId55"/>
    <p:sldId id="325" r:id="rId56"/>
    <p:sldId id="318" r:id="rId57"/>
    <p:sldId id="319" r:id="rId58"/>
    <p:sldId id="320" r:id="rId59"/>
    <p:sldId id="315" r:id="rId60"/>
    <p:sldId id="316" r:id="rId61"/>
    <p:sldId id="317" r:id="rId6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0FD46-D4F8-4CD5-8248-3EF6CB11EBF9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69872-983C-4478-822A-DD5C2D26E7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4943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69872-983C-4478-822A-DD5C2D26E77F}" type="slidenum">
              <a:rPr lang="it-IT" smtClean="0"/>
              <a:t>55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7282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6157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672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352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0187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6936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294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7867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2005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868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138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479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C8DEB-AD67-47F3-ACD6-72E19C307297}" type="datetimeFigureOut">
              <a:rPr lang="it-IT" smtClean="0"/>
              <a:t>10/11/2011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11349-05B6-41BF-BEF6-71185507D0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723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File:Titian_-_Marchese_del_Vasto.jpg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44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L’origine dei numeri complessi</a:t>
            </a:r>
            <a:b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nel tardo Rinascimento</a:t>
            </a:r>
            <a:endParaRPr lang="it-IT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000" b="1" dirty="0" smtClean="0">
                <a:solidFill>
                  <a:schemeClr val="tx1"/>
                </a:solidFill>
                <a:latin typeface="Book Antiqua" pitchFamily="18" charset="0"/>
              </a:rPr>
              <a:t>Veronica </a:t>
            </a:r>
            <a:r>
              <a:rPr lang="it-IT" sz="2000" b="1" dirty="0" err="1" smtClean="0">
                <a:solidFill>
                  <a:schemeClr val="tx1"/>
                </a:solidFill>
                <a:latin typeface="Book Antiqua" pitchFamily="18" charset="0"/>
              </a:rPr>
              <a:t>Gavagna</a:t>
            </a:r>
            <a:endParaRPr lang="it-IT" sz="2000" b="1" dirty="0" smtClean="0">
              <a:solidFill>
                <a:schemeClr val="tx1"/>
              </a:solidFill>
              <a:latin typeface="Book Antiqua" pitchFamily="18" charset="0"/>
            </a:endParaRPr>
          </a:p>
          <a:p>
            <a:r>
              <a:rPr lang="it-IT" sz="2000" b="1" dirty="0" smtClean="0">
                <a:solidFill>
                  <a:schemeClr val="tx1"/>
                </a:solidFill>
                <a:latin typeface="Book Antiqua" pitchFamily="18" charset="0"/>
              </a:rPr>
              <a:t>Università di Salerno</a:t>
            </a:r>
            <a:endParaRPr lang="it-IT" sz="20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05" y="188632"/>
            <a:ext cx="1515013" cy="20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981" y="597810"/>
            <a:ext cx="1298575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16632"/>
            <a:ext cx="1407144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883" y="296632"/>
            <a:ext cx="1319625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695" y="3058941"/>
            <a:ext cx="1971675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25144"/>
            <a:ext cx="1530350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71" y="3747261"/>
            <a:ext cx="2128916" cy="28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18" y="4863261"/>
            <a:ext cx="1436472" cy="17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198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Alcuni scopi di questo </a:t>
            </a: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excursus</a:t>
            </a:r>
            <a:endParaRPr lang="it-IT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Book Antiqua" pitchFamily="18" charset="0"/>
              </a:rPr>
              <a:t>la radice quadrata di un numero negativo: quando diventa un problema ineludibile?</a:t>
            </a:r>
          </a:p>
          <a:p>
            <a:r>
              <a:rPr lang="it-IT" dirty="0" smtClean="0">
                <a:latin typeface="Book Antiqua" pitchFamily="18" charset="0"/>
              </a:rPr>
              <a:t>Con quali strumenti viene affrontato?</a:t>
            </a:r>
          </a:p>
          <a:p>
            <a:r>
              <a:rPr lang="it-IT" dirty="0" smtClean="0">
                <a:latin typeface="Book Antiqua" pitchFamily="18" charset="0"/>
              </a:rPr>
              <a:t>Possiamo dire che i numeri complessi/immaginari si trovano veramente  nelle opere di Cardano e di </a:t>
            </a:r>
            <a:r>
              <a:rPr lang="it-IT" dirty="0" err="1" smtClean="0">
                <a:latin typeface="Book Antiqua" pitchFamily="18" charset="0"/>
              </a:rPr>
              <a:t>Bombelli</a:t>
            </a:r>
            <a:r>
              <a:rPr lang="it-IT" dirty="0" smtClean="0">
                <a:latin typeface="Book Antiqua" pitchFamily="18" charset="0"/>
              </a:rPr>
              <a:t>?</a:t>
            </a:r>
          </a:p>
          <a:p>
            <a:endParaRPr lang="it-IT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1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contenuto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𝒃𝒙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it-IT" sz="28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𝒄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𝒃𝒙</m:t>
                      </m:r>
                    </m:oMath>
                  </m:oMathPara>
                </a14:m>
                <a:endParaRPr lang="it-IT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 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𝒃𝒙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 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it-IT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endParaRPr>
              </a:p>
              <a:p>
                <a:pPr marL="0" indent="0">
                  <a:buNone/>
                </a:pPr>
                <a:endParaRPr lang="it-IT" dirty="0" smtClean="0"/>
              </a:p>
              <a:p>
                <a:pPr marL="0" indent="0">
                  <a:buNone/>
                </a:pPr>
                <a:endParaRPr lang="it-IT" dirty="0" smtClean="0"/>
              </a:p>
              <a:p>
                <a:pPr marL="0" indent="0" algn="r">
                  <a:buNone/>
                </a:pPr>
                <a:r>
                  <a:rPr lang="it-IT" sz="44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 Antiqua" pitchFamily="18" charset="0"/>
                  </a:rPr>
                  <a:t>Le equazioni</a:t>
                </a:r>
              </a:p>
              <a:p>
                <a:pPr marL="0" indent="0" algn="r">
                  <a:buNone/>
                </a:pPr>
                <a:r>
                  <a:rPr lang="it-IT" sz="4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 Antiqua" pitchFamily="18" charset="0"/>
                  </a:rPr>
                  <a:t>d</a:t>
                </a:r>
                <a:r>
                  <a:rPr lang="it-IT" sz="44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 Antiqua" pitchFamily="18" charset="0"/>
                  </a:rPr>
                  <a:t>i secondo grado</a:t>
                </a:r>
                <a:endParaRPr lang="it-IT" sz="4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5" name="Segnaposto contenuto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35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62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Piero della Francesca</a:t>
            </a:r>
            <a:b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Trattato d’abaco (1480 c.ca)</a:t>
            </a:r>
            <a:endParaRPr lang="it-IT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Et perché qui intendo dire alcune cose necessarie ad </a:t>
            </a:r>
            <a:r>
              <a:rPr lang="it-IT" dirty="0" err="1" smtClean="0">
                <a:latin typeface="Book Antiqua" pitchFamily="18" charset="0"/>
              </a:rPr>
              <a:t>algibra</a:t>
            </a:r>
            <a:r>
              <a:rPr lang="it-IT" dirty="0" smtClean="0">
                <a:latin typeface="Book Antiqua" pitchFamily="18" charset="0"/>
              </a:rPr>
              <a:t>, il quale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tracta</a:t>
            </a:r>
            <a:r>
              <a:rPr lang="it-IT" dirty="0" smtClean="0">
                <a:latin typeface="Book Antiqua" pitchFamily="18" charset="0"/>
              </a:rPr>
              <a:t> de' numeri </a:t>
            </a:r>
            <a:r>
              <a:rPr lang="it-IT" dirty="0" err="1" smtClean="0">
                <a:latin typeface="Book Antiqua" pitchFamily="18" charset="0"/>
              </a:rPr>
              <a:t>rocti</a:t>
            </a:r>
            <a:r>
              <a:rPr lang="it-IT" dirty="0" smtClean="0">
                <a:latin typeface="Book Antiqua" pitchFamily="18" charset="0"/>
              </a:rPr>
              <a:t> et interi et de radici et de' numeri quadrati, ho vero de' numeri semplici. Quando i numeri se moltiplicano in sé, </a:t>
            </a:r>
            <a:r>
              <a:rPr lang="it-IT" dirty="0" err="1" smtClean="0">
                <a:latin typeface="Book Antiqua" pitchFamily="18" charset="0"/>
              </a:rPr>
              <a:t>alora</a:t>
            </a:r>
            <a:r>
              <a:rPr lang="it-IT" dirty="0" smtClean="0">
                <a:latin typeface="Book Antiqua" pitchFamily="18" charset="0"/>
              </a:rPr>
              <a:t> quelli numeri se dicono radici et quelli </a:t>
            </a:r>
            <a:r>
              <a:rPr lang="it-IT" dirty="0" err="1" smtClean="0">
                <a:latin typeface="Book Antiqua" pitchFamily="18" charset="0"/>
              </a:rPr>
              <a:t>producti</a:t>
            </a:r>
            <a:r>
              <a:rPr lang="it-IT" dirty="0" smtClean="0">
                <a:latin typeface="Book Antiqua" pitchFamily="18" charset="0"/>
              </a:rPr>
              <a:t> se dicono quadrati o vero censi.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Et quando </a:t>
            </a:r>
            <a:r>
              <a:rPr lang="it-IT" dirty="0" err="1" smtClean="0">
                <a:latin typeface="Book Antiqua" pitchFamily="18" charset="0"/>
              </a:rPr>
              <a:t>e'</a:t>
            </a:r>
            <a:r>
              <a:rPr lang="it-IT" dirty="0" smtClean="0">
                <a:latin typeface="Book Antiqua" pitchFamily="18" charset="0"/>
              </a:rPr>
              <a:t> numeri non </a:t>
            </a:r>
            <a:r>
              <a:rPr lang="it-IT" dirty="0" err="1" smtClean="0">
                <a:latin typeface="Book Antiqua" pitchFamily="18" charset="0"/>
              </a:rPr>
              <a:t>ànno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respecto</a:t>
            </a:r>
            <a:r>
              <a:rPr lang="it-IT" dirty="0" smtClean="0">
                <a:latin typeface="Book Antiqua" pitchFamily="18" charset="0"/>
              </a:rPr>
              <a:t> a le radici o vero quadrati, </a:t>
            </a:r>
            <a:r>
              <a:rPr lang="it-IT" dirty="0" err="1" smtClean="0">
                <a:latin typeface="Book Antiqua" pitchFamily="18" charset="0"/>
              </a:rPr>
              <a:t>alora</a:t>
            </a:r>
            <a:r>
              <a:rPr lang="it-IT" dirty="0" smtClean="0">
                <a:latin typeface="Book Antiqua" pitchFamily="18" charset="0"/>
              </a:rPr>
              <a:t> se dicono numeri semplici. </a:t>
            </a:r>
            <a:r>
              <a:rPr lang="it-IT" dirty="0" err="1" smtClean="0">
                <a:latin typeface="Book Antiqua" pitchFamily="18" charset="0"/>
              </a:rPr>
              <a:t>Adunqua</a:t>
            </a:r>
            <a:r>
              <a:rPr lang="it-IT" dirty="0" smtClean="0">
                <a:latin typeface="Book Antiqua" pitchFamily="18" charset="0"/>
              </a:rPr>
              <a:t> secondo questa </a:t>
            </a:r>
            <a:r>
              <a:rPr lang="it-IT" dirty="0" err="1" smtClean="0">
                <a:latin typeface="Book Antiqua" pitchFamily="18" charset="0"/>
              </a:rPr>
              <a:t>definitione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omne</a:t>
            </a:r>
            <a:r>
              <a:rPr lang="it-IT" dirty="0" smtClean="0">
                <a:latin typeface="Book Antiqua" pitchFamily="18" charset="0"/>
              </a:rPr>
              <a:t> numero è alcuna volta radici, o vero quadrato, o vero numero semplici.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E, de queste, fa </a:t>
            </a:r>
            <a:r>
              <a:rPr lang="it-IT" dirty="0" err="1" smtClean="0">
                <a:latin typeface="Book Antiqua" pitchFamily="18" charset="0"/>
              </a:rPr>
              <a:t>algibra</a:t>
            </a:r>
            <a:r>
              <a:rPr lang="it-IT" dirty="0" smtClean="0">
                <a:latin typeface="Book Antiqua" pitchFamily="18" charset="0"/>
              </a:rPr>
              <a:t> 6 </a:t>
            </a:r>
            <a:r>
              <a:rPr lang="it-IT" dirty="0" err="1" smtClean="0">
                <a:latin typeface="Book Antiqua" pitchFamily="18" charset="0"/>
              </a:rPr>
              <a:t>regule</a:t>
            </a:r>
            <a:r>
              <a:rPr lang="it-IT" dirty="0" smtClean="0">
                <a:latin typeface="Book Antiqua" pitchFamily="18" charset="0"/>
              </a:rPr>
              <a:t>, tre semplici et tre composte.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Le tre semplici sono quando nelle questioni </a:t>
            </a:r>
            <a:r>
              <a:rPr lang="it-IT" dirty="0" err="1" smtClean="0">
                <a:latin typeface="Book Antiqua" pitchFamily="18" charset="0"/>
              </a:rPr>
              <a:t>arismetrice</a:t>
            </a:r>
            <a:r>
              <a:rPr lang="it-IT" dirty="0" smtClean="0">
                <a:latin typeface="Book Antiqua" pitchFamily="18" charset="0"/>
              </a:rPr>
              <a:t> o </a:t>
            </a:r>
            <a:r>
              <a:rPr lang="it-IT" dirty="0" err="1" smtClean="0">
                <a:latin typeface="Book Antiqua" pitchFamily="18" charset="0"/>
              </a:rPr>
              <a:t>geumetrice</a:t>
            </a:r>
            <a:r>
              <a:rPr lang="it-IT" dirty="0" smtClean="0">
                <a:latin typeface="Book Antiqua" pitchFamily="18" charset="0"/>
              </a:rPr>
              <a:t> se trova la cosa o vero radici equale al numero [1], o vero i censi equali a le cose [2], o vero il censo equale al numero [3].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Però, quando le cose sono equali al numero, se </a:t>
            </a:r>
            <a:r>
              <a:rPr lang="it-IT" dirty="0" err="1" smtClean="0">
                <a:latin typeface="Book Antiqua" pitchFamily="18" charset="0"/>
              </a:rPr>
              <a:t>dèi</a:t>
            </a:r>
            <a:r>
              <a:rPr lang="it-IT" dirty="0" smtClean="0">
                <a:latin typeface="Book Antiqua" pitchFamily="18" charset="0"/>
              </a:rPr>
              <a:t> partire il numero per le cose e quello che ne vene vale la cosa [1a].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Et quando i censi sono equali a le cose, se </a:t>
            </a:r>
            <a:r>
              <a:rPr lang="it-IT" dirty="0" err="1" smtClean="0">
                <a:latin typeface="Book Antiqua" pitchFamily="18" charset="0"/>
              </a:rPr>
              <a:t>dèi</a:t>
            </a:r>
            <a:r>
              <a:rPr lang="it-IT" dirty="0" smtClean="0">
                <a:latin typeface="Book Antiqua" pitchFamily="18" charset="0"/>
              </a:rPr>
              <a:t> partire le cose per li 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censi e quello che ne vene vale la cosa [2a].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Et quando i censi sono equali al numero, se </a:t>
            </a:r>
            <a:r>
              <a:rPr lang="it-IT" dirty="0" err="1" smtClean="0">
                <a:latin typeface="Book Antiqua" pitchFamily="18" charset="0"/>
              </a:rPr>
              <a:t>dèi</a:t>
            </a:r>
            <a:r>
              <a:rPr lang="it-IT" dirty="0" smtClean="0">
                <a:latin typeface="Book Antiqua" pitchFamily="18" charset="0"/>
              </a:rPr>
              <a:t> partire il numero 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per li censi et la radici de quello che ne vene vale la cosa [3a].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653136"/>
            <a:ext cx="1356971" cy="20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034" y="0"/>
            <a:ext cx="1014257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90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Piero della Francesca</a:t>
            </a:r>
            <a:b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Trattato d’abaco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Et i composti sono quando i censi e le cose sono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 equali a li numeri [4], et quando i censi e i numeri sono equali a le cose [5] , et quando il censo equale a le cose e al numero [6].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Quando i censi e le cose sono equali al numero se </a:t>
            </a:r>
            <a:r>
              <a:rPr lang="it-IT" dirty="0" err="1" smtClean="0">
                <a:latin typeface="Book Antiqua" pitchFamily="18" charset="0"/>
              </a:rPr>
              <a:t>vole</a:t>
            </a:r>
            <a:r>
              <a:rPr lang="it-IT" dirty="0" smtClean="0">
                <a:latin typeface="Book Antiqua" pitchFamily="18" charset="0"/>
              </a:rPr>
              <a:t> recare a un censo, et </a:t>
            </a:r>
            <a:r>
              <a:rPr lang="it-IT" dirty="0" err="1" smtClean="0">
                <a:latin typeface="Book Antiqua" pitchFamily="18" charset="0"/>
              </a:rPr>
              <a:t>demeççare</a:t>
            </a:r>
            <a:r>
              <a:rPr lang="it-IT" dirty="0" smtClean="0">
                <a:latin typeface="Book Antiqua" pitchFamily="18" charset="0"/>
              </a:rPr>
              <a:t> le cose et moltiplicare in sé, e quello che fa </a:t>
            </a:r>
            <a:r>
              <a:rPr lang="it-IT" dirty="0" err="1" smtClean="0">
                <a:latin typeface="Book Antiqua" pitchFamily="18" charset="0"/>
              </a:rPr>
              <a:t>ponare</a:t>
            </a:r>
            <a:r>
              <a:rPr lang="it-IT" dirty="0" smtClean="0">
                <a:latin typeface="Book Antiqua" pitchFamily="18" charset="0"/>
              </a:rPr>
              <a:t> sopra il numero; e la radici de la somma meno il </a:t>
            </a:r>
            <a:r>
              <a:rPr lang="it-IT" dirty="0" err="1" smtClean="0">
                <a:latin typeface="Book Antiqua" pitchFamily="18" charset="0"/>
              </a:rPr>
              <a:t>dimeççamento</a:t>
            </a:r>
            <a:r>
              <a:rPr lang="it-IT" dirty="0" smtClean="0">
                <a:latin typeface="Book Antiqua" pitchFamily="18" charset="0"/>
              </a:rPr>
              <a:t> de le cose vale la cosa [4a].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Quando i censi e numeri sono equali a le cose, se </a:t>
            </a:r>
            <a:r>
              <a:rPr lang="it-IT" dirty="0" err="1" smtClean="0">
                <a:latin typeface="Book Antiqua" pitchFamily="18" charset="0"/>
              </a:rPr>
              <a:t>vole</a:t>
            </a:r>
            <a:r>
              <a:rPr lang="it-IT" dirty="0" smtClean="0">
                <a:latin typeface="Book Antiqua" pitchFamily="18" charset="0"/>
              </a:rPr>
              <a:t> recare a un censo, e </a:t>
            </a:r>
            <a:r>
              <a:rPr lang="it-IT" dirty="0" err="1" smtClean="0">
                <a:latin typeface="Book Antiqua" pitchFamily="18" charset="0"/>
              </a:rPr>
              <a:t>demeççare</a:t>
            </a:r>
            <a:r>
              <a:rPr lang="it-IT" dirty="0" smtClean="0">
                <a:latin typeface="Book Antiqua" pitchFamily="18" charset="0"/>
              </a:rPr>
              <a:t> le cose e moltiplicare in sé e trarne il numero: et la radici del rimanente meno del </a:t>
            </a:r>
            <a:r>
              <a:rPr lang="it-IT" dirty="0" err="1" smtClean="0">
                <a:latin typeface="Book Antiqua" pitchFamily="18" charset="0"/>
              </a:rPr>
              <a:t>dimeççamento</a:t>
            </a:r>
            <a:r>
              <a:rPr lang="it-IT" dirty="0" smtClean="0">
                <a:latin typeface="Book Antiqua" pitchFamily="18" charset="0"/>
              </a:rPr>
              <a:t> de le cose vale la cosa [5a].</a:t>
            </a: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E quando i censi sono equali a le cose e al numero, se </a:t>
            </a:r>
            <a:r>
              <a:rPr lang="it-IT" dirty="0" err="1" smtClean="0">
                <a:latin typeface="Book Antiqua" pitchFamily="18" charset="0"/>
              </a:rPr>
              <a:t>dèi</a:t>
            </a:r>
            <a:r>
              <a:rPr lang="it-IT" dirty="0" smtClean="0">
                <a:latin typeface="Book Antiqua" pitchFamily="18" charset="0"/>
              </a:rPr>
              <a:t> recare a un censo, et </a:t>
            </a:r>
            <a:r>
              <a:rPr lang="it-IT" dirty="0" err="1" smtClean="0">
                <a:latin typeface="Book Antiqua" pitchFamily="18" charset="0"/>
              </a:rPr>
              <a:t>demeççare</a:t>
            </a:r>
            <a:r>
              <a:rPr lang="it-IT" dirty="0" smtClean="0">
                <a:latin typeface="Book Antiqua" pitchFamily="18" charset="0"/>
              </a:rPr>
              <a:t> le cose, moltiplicare in sé e </a:t>
            </a:r>
            <a:r>
              <a:rPr lang="it-IT" dirty="0" err="1" smtClean="0">
                <a:latin typeface="Book Antiqua" pitchFamily="18" charset="0"/>
              </a:rPr>
              <a:t>ponare</a:t>
            </a:r>
            <a:r>
              <a:rPr lang="it-IT" dirty="0" smtClean="0">
                <a:latin typeface="Book Antiqua" pitchFamily="18" charset="0"/>
              </a:rPr>
              <a:t> sopra il numero; e la radici de la summa più de </a:t>
            </a:r>
            <a:r>
              <a:rPr lang="it-IT" dirty="0" err="1" smtClean="0">
                <a:latin typeface="Book Antiqua" pitchFamily="18" charset="0"/>
              </a:rPr>
              <a:t>dimeççamento</a:t>
            </a:r>
            <a:r>
              <a:rPr lang="it-IT" dirty="0" smtClean="0">
                <a:latin typeface="Book Antiqua" pitchFamily="18" charset="0"/>
              </a:rPr>
              <a:t> de le cose vale la cosa [6a].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437570" cy="19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06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olo 3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𝒂𝒙</m:t>
                          </m:r>
                        </m:e>
                        <m:sup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</m:t>
                      </m:r>
                      <m:r>
                        <a:rPr lang="it-IT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𝒃𝒙</m:t>
                      </m:r>
                      <m:r>
                        <a:rPr lang="it-IT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it-IT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𝒄</m:t>
                      </m:r>
                      <m:r>
                        <a:rPr lang="it-IT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it-IT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4" name="Titolo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ln w="127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C00000"/>
                </a:solidFill>
                <a:latin typeface="Book Antiqua" pitchFamily="18" charset="0"/>
              </a:rPr>
              <a:t>Quando i censi e le cose sono equali al 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nu-mero </a:t>
            </a:r>
            <a:r>
              <a:rPr lang="it-IT" b="1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se </a:t>
            </a:r>
            <a:r>
              <a:rPr lang="it-IT" b="1" dirty="0" err="1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vole</a:t>
            </a:r>
            <a:r>
              <a:rPr lang="it-IT" b="1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recare a un censo</a:t>
            </a:r>
            <a:r>
              <a:rPr lang="it-IT" dirty="0">
                <a:latin typeface="Book Antiqua" pitchFamily="18" charset="0"/>
              </a:rPr>
              <a:t>, 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et </a:t>
            </a:r>
            <a:r>
              <a:rPr lang="it-IT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demeççare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le cose et moltiplicare in sé, e quello che fa </a:t>
            </a:r>
            <a:r>
              <a:rPr lang="it-IT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ponare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sopra il numero</a:t>
            </a:r>
            <a:r>
              <a:rPr lang="it-IT" dirty="0">
                <a:latin typeface="Book Antiqua" pitchFamily="18" charset="0"/>
              </a:rPr>
              <a:t>; e la radici de la somma meno il </a:t>
            </a:r>
            <a:r>
              <a:rPr lang="it-IT" dirty="0" err="1">
                <a:latin typeface="Book Antiqua" pitchFamily="18" charset="0"/>
              </a:rPr>
              <a:t>dimeççamento</a:t>
            </a:r>
            <a:r>
              <a:rPr lang="it-IT" dirty="0">
                <a:latin typeface="Book Antiqua" pitchFamily="18" charset="0"/>
              </a:rPr>
              <a:t> de le cose vale la cosa [4a].</a:t>
            </a:r>
          </a:p>
          <a:p>
            <a:pPr marL="0" indent="0">
              <a:buNone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egnaposto contenuto 5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𝒂𝒙</m:t>
                          </m:r>
                        </m:e>
                        <m:sup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it-IT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𝒃𝒙</m:t>
                      </m:r>
                      <m:r>
                        <a:rPr lang="it-IT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it-IT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it-IT" b="1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b="1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+ </m:t>
                      </m:r>
                      <m:f>
                        <m:fPr>
                          <m:ctrlP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𝒃</m:t>
                          </m:r>
                        </m:num>
                        <m:den>
                          <m: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𝒂</m:t>
                          </m:r>
                        </m:den>
                      </m:f>
                      <m:r>
                        <a:rPr lang="it-IT" b="1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it-IT" b="1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𝒙</m:t>
                      </m:r>
                      <m:r>
                        <a:rPr lang="it-IT" b="1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𝒄</m:t>
                          </m:r>
                        </m:num>
                        <m:den>
                          <m: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it-IT" b="1" dirty="0" smtClean="0">
                  <a:solidFill>
                    <a:schemeClr val="accent3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it-IT" b="1" dirty="0" smtClean="0">
                  <a:solidFill>
                    <a:schemeClr val="accent3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b="1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b="1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it-IT" b="1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𝒃</m:t>
                                  </m:r>
                                </m:num>
                                <m:den>
                                  <m:r>
                                    <a:rPr lang="it-IT" b="1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  <m:r>
                                    <a:rPr lang="it-IT" b="1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it-IT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𝒄</m:t>
                          </m:r>
                        </m:num>
                        <m:den>
                          <m:r>
                            <a:rPr lang="it-IT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it-IT" b="1" dirty="0" smtClean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𝑥</m:t>
                      </m:r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i="1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it-IT" i="1">
                                          <a:latin typeface="Cambria Math"/>
                                        </a:rPr>
                                        <m:t>2</m:t>
                                      </m:r>
                                      <m:r>
                                        <a:rPr lang="it-IT" i="1">
                                          <a:latin typeface="Cambria Math"/>
                                        </a:rPr>
                                        <m:t>𝑎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it-IT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it-IT" b="0" i="1" smtClean="0">
                                  <a:latin typeface="Cambria Math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it-IT" b="0" i="1" smtClean="0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it-IT" dirty="0"/>
                            <m:t> </m:t>
                          </m:r>
                          <m:r>
                            <a:rPr lang="it-IT" b="0" i="1" dirty="0" smtClean="0">
                              <a:latin typeface="Cambria Math"/>
                            </a:rPr>
                            <m:t> </m:t>
                          </m:r>
                        </m:e>
                      </m:rad>
                      <m:r>
                        <a:rPr lang="it-IT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it-IT" b="0" i="1" smtClean="0">
                              <a:latin typeface="Cambria Math"/>
                            </a:rPr>
                            <m:t>2</m:t>
                          </m:r>
                          <m:r>
                            <a:rPr lang="it-IT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6" name="Segnaposto contenuto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13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Da notare che…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egnaposto contenuto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it-IT" dirty="0" smtClean="0">
                    <a:latin typeface="Book Antiqua" pitchFamily="18" charset="0"/>
                  </a:rPr>
                  <a:t>Le radici delle equazioni devono essere positive (</a:t>
                </a:r>
                <a:r>
                  <a:rPr lang="it-IT" i="1" dirty="0" smtClean="0">
                    <a:latin typeface="Book Antiqua" pitchFamily="18" charset="0"/>
                  </a:rPr>
                  <a:t>vere</a:t>
                </a:r>
                <a:r>
                  <a:rPr lang="it-IT" dirty="0" smtClean="0">
                    <a:latin typeface="Book Antiqua" pitchFamily="18" charset="0"/>
                  </a:rPr>
                  <a:t>) </a:t>
                </a:r>
              </a:p>
              <a:p>
                <a:r>
                  <a:rPr lang="it-IT" dirty="0" smtClean="0">
                    <a:latin typeface="Book Antiqua" pitchFamily="18" charset="0"/>
                  </a:rPr>
                  <a:t>Sono accettabili solo i </a:t>
                </a:r>
                <a:r>
                  <a:rPr lang="it-IT" i="1" dirty="0" smtClean="0">
                    <a:latin typeface="Book Antiqua" pitchFamily="18" charset="0"/>
                  </a:rPr>
                  <a:t>numeri interi, </a:t>
                </a:r>
                <a:r>
                  <a:rPr lang="it-IT" dirty="0" smtClean="0">
                    <a:latin typeface="Book Antiqua" pitchFamily="18" charset="0"/>
                  </a:rPr>
                  <a:t>i </a:t>
                </a:r>
                <a:r>
                  <a:rPr lang="it-IT" i="1" dirty="0" smtClean="0">
                    <a:latin typeface="Book Antiqua" pitchFamily="18" charset="0"/>
                  </a:rPr>
                  <a:t>numeri rotti, </a:t>
                </a:r>
                <a:r>
                  <a:rPr lang="it-IT" dirty="0" smtClean="0">
                    <a:latin typeface="Book Antiqua" pitchFamily="18" charset="0"/>
                  </a:rPr>
                  <a:t>i </a:t>
                </a:r>
                <a:r>
                  <a:rPr lang="it-IT" i="1" dirty="0" smtClean="0">
                    <a:latin typeface="Book Antiqua" pitchFamily="18" charset="0"/>
                  </a:rPr>
                  <a:t>numeri </a:t>
                </a:r>
                <a:r>
                  <a:rPr lang="it-IT" i="1" dirty="0" err="1" smtClean="0">
                    <a:latin typeface="Book Antiqua" pitchFamily="18" charset="0"/>
                  </a:rPr>
                  <a:t>surdi</a:t>
                </a:r>
                <a:endParaRPr lang="it-IT" i="1" dirty="0" smtClean="0">
                  <a:latin typeface="Book Antiqua" pitchFamily="18" charset="0"/>
                </a:endParaRPr>
              </a:p>
              <a:p>
                <a:r>
                  <a:rPr lang="it-IT" dirty="0" smtClean="0">
                    <a:latin typeface="Book Antiqua" pitchFamily="18" charset="0"/>
                  </a:rPr>
                  <a:t>Non sono contemplate equazioni con due soluzioni negative (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𝑎</m:t>
                    </m:r>
                    <m:sSup>
                      <m:sSupPr>
                        <m:ctrlPr>
                          <a:rPr lang="it-IT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it-IT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it-IT" b="0" i="1" smtClean="0">
                        <a:latin typeface="Cambria Math"/>
                      </a:rPr>
                      <m:t>+</m:t>
                    </m:r>
                    <m:r>
                      <a:rPr lang="it-IT" b="0" i="1" smtClean="0">
                        <a:latin typeface="Cambria Math"/>
                      </a:rPr>
                      <m:t>𝑏𝑥</m:t>
                    </m:r>
                    <m:r>
                      <a:rPr lang="it-IT" b="0" i="1" smtClean="0">
                        <a:latin typeface="Cambria Math"/>
                      </a:rPr>
                      <m:t>+</m:t>
                    </m:r>
                    <m:r>
                      <a:rPr lang="it-IT" b="0" i="1" smtClean="0">
                        <a:latin typeface="Cambria Math"/>
                      </a:rPr>
                      <m:t>𝑐</m:t>
                    </m:r>
                    <m:r>
                      <a:rPr lang="it-IT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it-IT" dirty="0" smtClean="0">
                    <a:latin typeface="Book Antiqua" pitchFamily="18" charset="0"/>
                  </a:rPr>
                  <a:t>, con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𝑎</m:t>
                    </m:r>
                    <m:r>
                      <a:rPr lang="it-IT" b="0" i="1" smtClean="0">
                        <a:latin typeface="Cambria Math"/>
                      </a:rPr>
                      <m:t>, </m:t>
                    </m:r>
                    <m:r>
                      <a:rPr lang="it-IT" b="0" i="1" smtClean="0">
                        <a:latin typeface="Cambria Math"/>
                      </a:rPr>
                      <m:t>𝑏</m:t>
                    </m:r>
                    <m:r>
                      <a:rPr lang="it-IT" b="0" i="1" smtClean="0">
                        <a:latin typeface="Cambria Math"/>
                      </a:rPr>
                      <m:t>, </m:t>
                    </m:r>
                    <m:r>
                      <a:rPr lang="it-IT" b="0" i="1" smtClean="0">
                        <a:latin typeface="Cambria Math"/>
                      </a:rPr>
                      <m:t>𝑐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&gt;0)</m:t>
                    </m:r>
                  </m:oMath>
                </a14:m>
                <a:endParaRPr lang="it-IT" b="0" dirty="0" smtClean="0">
                  <a:latin typeface="Book Antiqua" pitchFamily="18" charset="0"/>
                  <a:ea typeface="Cambria Math"/>
                </a:endParaRPr>
              </a:p>
              <a:p>
                <a:r>
                  <a:rPr lang="it-IT" dirty="0">
                    <a:latin typeface="Book Antiqua" pitchFamily="18" charset="0"/>
                  </a:rPr>
                  <a:t>e</a:t>
                </a:r>
                <a:r>
                  <a:rPr lang="it-IT" dirty="0" smtClean="0">
                    <a:latin typeface="Book Antiqua" pitchFamily="18" charset="0"/>
                  </a:rPr>
                  <a:t> nemmeno equazioni a discriminante negativo</a:t>
                </a:r>
                <a:endParaRPr lang="it-IT" dirty="0"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6" name="Segnaposto contenuto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830" r="-296" b="-13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249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G.Cardano</a:t>
            </a: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Ars Magna</a:t>
            </a:r>
            <a:b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1545                  1570               1663</a:t>
            </a:r>
            <a:endParaRPr lang="it-IT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3168000" cy="438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48880"/>
            <a:ext cx="2844000" cy="421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14400"/>
            <a:ext cx="2880000" cy="460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35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Girolamo Cardano</a:t>
            </a:r>
            <a:b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Ars magna (1545)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err="1" smtClean="0">
                <a:latin typeface="Book Antiqua" pitchFamily="18" charset="0"/>
              </a:rPr>
              <a:t>Secundum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haec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formabimus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regulas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tres</a:t>
            </a:r>
            <a:r>
              <a:rPr lang="it-IT" dirty="0" smtClean="0">
                <a:latin typeface="Book Antiqua" pitchFamily="18" charset="0"/>
              </a:rPr>
              <a:t>, pro </a:t>
            </a:r>
            <a:r>
              <a:rPr lang="it-IT" dirty="0" err="1" smtClean="0">
                <a:latin typeface="Book Antiqua" pitchFamily="18" charset="0"/>
              </a:rPr>
              <a:t>quarum</a:t>
            </a:r>
            <a:r>
              <a:rPr lang="it-IT" dirty="0" smtClean="0">
                <a:latin typeface="Book Antiqua" pitchFamily="18" charset="0"/>
              </a:rPr>
              <a:t> memoria </a:t>
            </a:r>
            <a:r>
              <a:rPr lang="it-IT" dirty="0" err="1" smtClean="0">
                <a:latin typeface="Book Antiqua" pitchFamily="18" charset="0"/>
              </a:rPr>
              <a:t>subiungemus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carmen</a:t>
            </a:r>
            <a:r>
              <a:rPr lang="it-IT" dirty="0" smtClean="0">
                <a:latin typeface="Book Antiqua" pitchFamily="18" charset="0"/>
              </a:rPr>
              <a:t> hoc</a:t>
            </a:r>
          </a:p>
          <a:p>
            <a:pPr marL="0" indent="0" algn="ctr">
              <a:buNone/>
            </a:pPr>
            <a:r>
              <a:rPr lang="it-IT" sz="36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Querna</a:t>
            </a:r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da bis</a:t>
            </a:r>
          </a:p>
          <a:p>
            <a:pPr marL="0" indent="0" algn="ctr">
              <a:buNone/>
            </a:pPr>
            <a:r>
              <a:rPr lang="it-IT" sz="36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Nuquer</a:t>
            </a:r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it-IT" sz="36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admi</a:t>
            </a:r>
            <a:endParaRPr lang="it-IT" sz="36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it-IT" sz="36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Requan</a:t>
            </a:r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it-IT" sz="36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m</a:t>
            </a:r>
            <a:r>
              <a:rPr lang="it-IT" sz="36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inue</a:t>
            </a:r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dami</a:t>
            </a:r>
            <a:endParaRPr lang="it-IT" sz="36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941168"/>
            <a:ext cx="1298575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91806"/>
            <a:ext cx="1511300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857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Querna</a:t>
            </a: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da bis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xfrm>
            <a:off x="467544" y="1592632"/>
            <a:ext cx="4038600" cy="4525963"/>
          </a:xfrm>
          <a:ln w="127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In hoc </a:t>
            </a:r>
            <a:r>
              <a:rPr lang="it-IT" dirty="0" err="1" smtClean="0">
                <a:latin typeface="Book Antiqua" pitchFamily="18" charset="0"/>
              </a:rPr>
              <a:t>Querna</a:t>
            </a:r>
            <a:r>
              <a:rPr lang="it-IT" dirty="0" smtClean="0">
                <a:latin typeface="Book Antiqua" pitchFamily="18" charset="0"/>
              </a:rPr>
              <a:t>, </a:t>
            </a:r>
            <a:r>
              <a:rPr lang="it-IT" dirty="0" err="1" smtClean="0">
                <a:latin typeface="Book Antiqua" pitchFamily="18" charset="0"/>
              </a:rPr>
              <a:t>igitur</a:t>
            </a:r>
            <a:r>
              <a:rPr lang="it-IT" dirty="0" smtClean="0">
                <a:latin typeface="Book Antiqua" pitchFamily="18" charset="0"/>
              </a:rPr>
              <a:t>, </a:t>
            </a:r>
            <a:r>
              <a:rPr lang="it-IT" dirty="0" err="1" smtClean="0">
                <a:latin typeface="Book Antiqua" pitchFamily="18" charset="0"/>
              </a:rPr>
              <a:t>seu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capitulo</a:t>
            </a:r>
            <a:r>
              <a:rPr lang="it-IT" dirty="0" smtClean="0">
                <a:latin typeface="Book Antiqua" pitchFamily="18" charset="0"/>
              </a:rPr>
              <a:t> quadrati </a:t>
            </a:r>
            <a:r>
              <a:rPr lang="it-IT" dirty="0" err="1" smtClean="0">
                <a:latin typeface="Book Antiqua" pitchFamily="18" charset="0"/>
              </a:rPr>
              <a:t>aequalis</a:t>
            </a:r>
            <a:r>
              <a:rPr lang="it-IT" dirty="0" smtClean="0">
                <a:latin typeface="Book Antiqua" pitchFamily="18" charset="0"/>
              </a:rPr>
              <a:t> rebus et numero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addes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quadrato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dimidij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rerum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numerum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aequationis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&amp;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totius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accipe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radicem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quadratam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, cui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adde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dimidium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numeri rerum &amp;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aggregatum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est rei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aestimatio</a:t>
            </a:r>
            <a:r>
              <a:rPr lang="it-IT" dirty="0" smtClean="0">
                <a:latin typeface="Book Antiqua" pitchFamily="18" charset="0"/>
              </a:rPr>
              <a:t>.</a:t>
            </a:r>
            <a:endParaRPr lang="it-IT" dirty="0">
              <a:latin typeface="Book Antiqu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egnaposto contenuto 5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it-IT" b="1" dirty="0" smtClean="0">
                    <a:latin typeface="Cambria Math" pitchFamily="18" charset="0"/>
                    <a:ea typeface="Cambria Math" pitchFamily="18" charset="0"/>
                  </a:rPr>
                  <a:t>x</a:t>
                </a:r>
                <a:r>
                  <a:rPr lang="it-IT" b="1" baseline="30000" dirty="0" smtClean="0">
                    <a:latin typeface="Cambria Math" pitchFamily="18" charset="0"/>
                    <a:ea typeface="Cambria Math" pitchFamily="18" charset="0"/>
                  </a:rPr>
                  <a:t>2</a:t>
                </a:r>
                <a:r>
                  <a:rPr lang="it-IT" b="1" dirty="0" smtClean="0">
                    <a:latin typeface="Cambria Math" pitchFamily="18" charset="0"/>
                    <a:ea typeface="Cambria Math" pitchFamily="18" charset="0"/>
                  </a:rPr>
                  <a:t> = </a:t>
                </a:r>
                <a:r>
                  <a:rPr lang="it-IT" b="1" dirty="0" err="1">
                    <a:latin typeface="Cambria Math" pitchFamily="18" charset="0"/>
                    <a:ea typeface="Cambria Math" pitchFamily="18" charset="0"/>
                  </a:rPr>
                  <a:t>b</a:t>
                </a:r>
                <a:r>
                  <a:rPr lang="it-IT" b="1" dirty="0" err="1" smtClean="0">
                    <a:latin typeface="Cambria Math" pitchFamily="18" charset="0"/>
                    <a:ea typeface="Cambria Math" pitchFamily="18" charset="0"/>
                  </a:rPr>
                  <a:t>x</a:t>
                </a:r>
                <a:r>
                  <a:rPr lang="it-IT" b="1" dirty="0" smtClean="0">
                    <a:latin typeface="Cambria Math" pitchFamily="18" charset="0"/>
                    <a:ea typeface="Cambria Math" pitchFamily="18" charset="0"/>
                  </a:rPr>
                  <a:t> + c</a:t>
                </a:r>
              </a:p>
              <a:p>
                <a:pPr marL="0" indent="0">
                  <a:buNone/>
                </a:pPr>
                <a:endParaRPr lang="it-IT" dirty="0">
                  <a:latin typeface="Book Antiqua" pitchFamily="18" charset="0"/>
                </a:endParaRPr>
              </a:p>
              <a:p>
                <a:pPr marL="0" indent="0">
                  <a:buNone/>
                </a:pPr>
                <a:endParaRPr lang="it-IT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it-IT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𝒃</m:t>
                                  </m:r>
                                </m:num>
                                <m:den>
                                  <m:r>
                                    <a:rPr lang="it-IT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it-IT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it-IT" b="1" dirty="0">
                  <a:solidFill>
                    <a:srgbClr val="C00000"/>
                  </a:solidFill>
                  <a:latin typeface="Book Antiqua" pitchFamily="18" charset="0"/>
                </a:endParaRPr>
              </a:p>
              <a:p>
                <a:pPr marL="0" indent="0">
                  <a:buNone/>
                </a:pPr>
                <a:endParaRPr lang="it-IT" dirty="0">
                  <a:latin typeface="Book Antiqu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𝒙</m:t>
                      </m:r>
                      <m:r>
                        <a:rPr lang="it-IT" b="1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𝒃</m:t>
                          </m:r>
                        </m:num>
                        <m:den>
                          <m: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it-IT" b="1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b="1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b="1" i="1" smtClean="0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b="1" i="1" smtClean="0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b="1" i="1" smtClean="0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𝒃</m:t>
                                      </m:r>
                                    </m:num>
                                    <m:den>
                                      <m:r>
                                        <a:rPr lang="it-IT" b="1" i="1" smtClean="0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it-IT" b="1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𝒄</m:t>
                          </m:r>
                        </m:e>
                      </m:rad>
                    </m:oMath>
                  </m:oMathPara>
                </a14:m>
                <a:endParaRPr lang="it-IT" b="1" dirty="0"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6" name="Segnaposto contenuto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t="-229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147690" cy="14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13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Nuquer</a:t>
            </a: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it-IT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admi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ln w="127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Si </a:t>
            </a:r>
            <a:r>
              <a:rPr lang="it-IT" dirty="0" err="1" smtClean="0">
                <a:latin typeface="Book Antiqua" pitchFamily="18" charset="0"/>
              </a:rPr>
              <a:t>autem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numerus</a:t>
            </a:r>
            <a:r>
              <a:rPr lang="it-IT" dirty="0" smtClean="0">
                <a:latin typeface="Book Antiqua" pitchFamily="18" charset="0"/>
              </a:rPr>
              <a:t> quadrato &amp; rebus </a:t>
            </a:r>
            <a:r>
              <a:rPr lang="it-IT" dirty="0" err="1" smtClean="0">
                <a:latin typeface="Book Antiqua" pitchFamily="18" charset="0"/>
              </a:rPr>
              <a:t>aequalis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sit</a:t>
            </a:r>
            <a:r>
              <a:rPr lang="it-IT" dirty="0" smtClean="0">
                <a:latin typeface="Book Antiqua" pitchFamily="18" charset="0"/>
              </a:rPr>
              <a:t>, 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quadrato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dimidii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numeri rerum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adiicies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numerum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aequationis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&amp;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totius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aggregati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accipe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radicem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, a qua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minue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dimidium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numeri rerum, &amp;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residuum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est rei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aestimatio</a:t>
            </a:r>
            <a:endParaRPr lang="it-IT" b="1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egnaposto contenuto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it-IT" b="1" dirty="0">
                    <a:latin typeface="Cambria Math" pitchFamily="18" charset="0"/>
                    <a:ea typeface="Cambria Math" pitchFamily="18" charset="0"/>
                  </a:rPr>
                  <a:t>c</a:t>
                </a:r>
                <a:r>
                  <a:rPr lang="it-IT" b="1" dirty="0" smtClean="0">
                    <a:latin typeface="Cambria Math" pitchFamily="18" charset="0"/>
                    <a:ea typeface="Cambria Math" pitchFamily="18" charset="0"/>
                  </a:rPr>
                  <a:t> = x</a:t>
                </a:r>
                <a:r>
                  <a:rPr lang="it-IT" b="1" baseline="30000" dirty="0" smtClean="0">
                    <a:latin typeface="Cambria Math" pitchFamily="18" charset="0"/>
                    <a:ea typeface="Cambria Math" pitchFamily="18" charset="0"/>
                  </a:rPr>
                  <a:t>2</a:t>
                </a:r>
                <a:r>
                  <a:rPr lang="it-IT" b="1" dirty="0" smtClean="0">
                    <a:latin typeface="Cambria Math" pitchFamily="18" charset="0"/>
                    <a:ea typeface="Cambria Math" pitchFamily="18" charset="0"/>
                  </a:rPr>
                  <a:t> + </a:t>
                </a:r>
                <a:r>
                  <a:rPr lang="it-IT" b="1" dirty="0" err="1">
                    <a:latin typeface="Cambria Math" pitchFamily="18" charset="0"/>
                    <a:ea typeface="Cambria Math" pitchFamily="18" charset="0"/>
                  </a:rPr>
                  <a:t>bx</a:t>
                </a:r>
                <a:r>
                  <a:rPr lang="it-IT" b="1" dirty="0">
                    <a:latin typeface="Cambria Math" pitchFamily="18" charset="0"/>
                    <a:ea typeface="Cambria Math" pitchFamily="18" charset="0"/>
                  </a:rPr>
                  <a:t> </a:t>
                </a:r>
                <a:endParaRPr lang="it-IT" b="1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 algn="ctr">
                  <a:buNone/>
                </a:pPr>
                <a:endParaRPr lang="it-IT" dirty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b="1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b="1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b="1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it-IT" b="1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𝒃</m:t>
                                  </m:r>
                                </m:num>
                                <m:den>
                                  <m:r>
                                    <a:rPr lang="it-IT" b="1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b="1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b="1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it-IT" b="1" i="1">
                          <a:solidFill>
                            <a:srgbClr val="C00000"/>
                          </a:solidFill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it-IT" b="1" dirty="0" smtClean="0">
                  <a:solidFill>
                    <a:srgbClr val="C00000"/>
                  </a:solidFill>
                  <a:latin typeface="Book Antiqua" pitchFamily="18" charset="0"/>
                </a:endParaRPr>
              </a:p>
              <a:p>
                <a:pPr marL="0" indent="0" algn="ctr">
                  <a:buNone/>
                </a:pPr>
                <a:endParaRPr lang="it-IT" b="1" dirty="0" smtClean="0">
                  <a:solidFill>
                    <a:srgbClr val="C00000"/>
                  </a:solidFill>
                  <a:latin typeface="Book Antiqua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𝒙</m:t>
                      </m:r>
                      <m:r>
                        <a:rPr lang="it-IT" b="1" i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b="1" i="1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b="1" i="1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𝒃</m:t>
                                      </m:r>
                                    </m:num>
                                    <m:den>
                                      <m:r>
                                        <a:rPr lang="it-IT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it-IT" b="1" i="1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𝒄</m:t>
                          </m:r>
                        </m:e>
                      </m:rad>
                      <m:r>
                        <a:rPr lang="it-IT" b="1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 −</m:t>
                      </m:r>
                      <m:f>
                        <m:fPr>
                          <m:ctrlP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𝒃</m:t>
                          </m:r>
                        </m:num>
                        <m:den>
                          <m: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it-IT" b="1" dirty="0">
                  <a:solidFill>
                    <a:srgbClr val="C00000"/>
                  </a:solidFill>
                  <a:latin typeface="Book Antiqua" pitchFamily="18" charset="0"/>
                </a:endParaRPr>
              </a:p>
              <a:p>
                <a:pPr marL="0" indent="0" algn="ctr">
                  <a:buNone/>
                </a:pPr>
                <a:endParaRPr lang="it-IT" dirty="0" smtClean="0"/>
              </a:p>
              <a:p>
                <a:pPr marL="0" indent="0" algn="ctr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4" name="Segnaposto contenuto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t="-229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114617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1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Requan</a:t>
            </a: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it-IT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minue</a:t>
            </a: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dami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ln w="12700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Si vero res </a:t>
            </a:r>
            <a:r>
              <a:rPr lang="it-IT" dirty="0" err="1" smtClean="0">
                <a:latin typeface="Book Antiqua" pitchFamily="18" charset="0"/>
              </a:rPr>
              <a:t>aequales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sint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quadratis</a:t>
            </a:r>
            <a:r>
              <a:rPr lang="it-IT" dirty="0" smtClean="0">
                <a:latin typeface="Book Antiqua" pitchFamily="18" charset="0"/>
              </a:rPr>
              <a:t> &amp; numero, ut </a:t>
            </a:r>
            <a:r>
              <a:rPr lang="it-IT" dirty="0" err="1" smtClean="0">
                <a:latin typeface="Book Antiqua" pitchFamily="18" charset="0"/>
              </a:rPr>
              <a:t>prius</a:t>
            </a:r>
            <a:r>
              <a:rPr lang="it-IT" dirty="0" smtClean="0">
                <a:latin typeface="Book Antiqua" pitchFamily="18" charset="0"/>
              </a:rPr>
              <a:t>, 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dimidio numeri rerum in se &amp; ab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eo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detracto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numero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aequationis</a:t>
            </a:r>
            <a:r>
              <a:rPr lang="it-IT" dirty="0" smtClean="0">
                <a:latin typeface="Book Antiqua" pitchFamily="18" charset="0"/>
              </a:rPr>
              <a:t>,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radicem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residui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minue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ex dimidio numeri rerum aut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adde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, &amp;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tam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aggregatum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quam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residuum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est rei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aestimatio</a:t>
            </a:r>
            <a:endParaRPr lang="it-IT" b="1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egnaposto contenuto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 algn="ctr">
                  <a:buNone/>
                </a:pPr>
                <a:r>
                  <a:rPr lang="it-IT" sz="3000" b="1" dirty="0" smtClean="0">
                    <a:latin typeface="Cambria Math" pitchFamily="18" charset="0"/>
                    <a:ea typeface="Cambria Math" pitchFamily="18" charset="0"/>
                  </a:rPr>
                  <a:t>b</a:t>
                </a:r>
                <a:r>
                  <a:rPr lang="it-IT" sz="3000" b="1" dirty="0" err="1" smtClean="0">
                    <a:latin typeface="Cambria Math" pitchFamily="18" charset="0"/>
                    <a:ea typeface="Cambria Math" pitchFamily="18" charset="0"/>
                  </a:rPr>
                  <a:t>x</a:t>
                </a:r>
                <a:r>
                  <a:rPr lang="it-IT" sz="3000" b="1" dirty="0" smtClean="0">
                    <a:latin typeface="Cambria Math" pitchFamily="18" charset="0"/>
                    <a:ea typeface="Cambria Math" pitchFamily="18" charset="0"/>
                  </a:rPr>
                  <a:t> = </a:t>
                </a:r>
                <a:r>
                  <a:rPr lang="it-IT" sz="3000" b="1" dirty="0">
                    <a:latin typeface="Cambria Math" pitchFamily="18" charset="0"/>
                    <a:ea typeface="Cambria Math" pitchFamily="18" charset="0"/>
                  </a:rPr>
                  <a:t>x</a:t>
                </a:r>
                <a:r>
                  <a:rPr lang="it-IT" sz="3000" b="1" baseline="30000" dirty="0">
                    <a:latin typeface="Cambria Math" pitchFamily="18" charset="0"/>
                    <a:ea typeface="Cambria Math" pitchFamily="18" charset="0"/>
                  </a:rPr>
                  <a:t>2</a:t>
                </a:r>
                <a:r>
                  <a:rPr lang="it-IT" sz="3000" b="1" dirty="0">
                    <a:latin typeface="Cambria Math" pitchFamily="18" charset="0"/>
                    <a:ea typeface="Cambria Math" pitchFamily="18" charset="0"/>
                  </a:rPr>
                  <a:t> + c </a:t>
                </a:r>
                <a:r>
                  <a:rPr lang="it-IT" sz="3000" b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</a:p>
              <a:p>
                <a:pPr marL="0" indent="0" algn="ctr">
                  <a:buNone/>
                </a:pPr>
                <a:endParaRPr lang="it-IT" sz="3000" b="1" dirty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3000" b="1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sz="3000" b="1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3000" b="1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it-IT" sz="3000" b="1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𝒃</m:t>
                                  </m:r>
                                </m:num>
                                <m:den>
                                  <m:r>
                                    <a:rPr lang="it-IT" sz="3000" b="1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sz="3000" b="1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sz="3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r>
                        <a:rPr lang="it-IT" sz="3000" b="1" i="1">
                          <a:solidFill>
                            <a:srgbClr val="C00000"/>
                          </a:solidFill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it-IT" sz="3000" b="1" dirty="0">
                  <a:solidFill>
                    <a:srgbClr val="C00000"/>
                  </a:solidFill>
                  <a:latin typeface="Book Antiqua" pitchFamily="18" charset="0"/>
                </a:endParaRPr>
              </a:p>
              <a:p>
                <a:pPr marL="0" indent="0" algn="ctr">
                  <a:buNone/>
                </a:pPr>
                <a:endParaRPr lang="it-IT" b="1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 algn="ctr">
                  <a:buNone/>
                </a:pPr>
                <a:endParaRPr lang="it-IT" b="1" dirty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3000" b="1" i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𝒙</m:t>
                      </m:r>
                      <m:r>
                        <a:rPr lang="it-IT" sz="3000" b="1" i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t-IT" sz="3000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sz="3000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𝒃</m:t>
                          </m:r>
                        </m:num>
                        <m:den>
                          <m:r>
                            <a:rPr lang="it-IT" sz="3000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it-IT" sz="3000" b="1" i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it-IT" sz="3000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sz="3000" b="1" i="1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sz="3000" b="1" i="1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sz="3000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sz="3000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𝒃</m:t>
                                      </m:r>
                                    </m:num>
                                    <m:den>
                                      <m:r>
                                        <a:rPr lang="it-IT" sz="3000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it-IT" sz="3000" b="1" i="1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it-IT" sz="3000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it-IT" sz="3000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𝒄</m:t>
                          </m:r>
                        </m:e>
                      </m:rad>
                    </m:oMath>
                  </m:oMathPara>
                </a14:m>
                <a:endParaRPr lang="it-IT" sz="3000" b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" name="Segnaposto contenuto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t="-13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114617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60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Cap.XXXVII</a:t>
            </a: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b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De </a:t>
            </a:r>
            <a:r>
              <a:rPr lang="it-IT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falsum</a:t>
            </a: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ponendi</a:t>
            </a:r>
            <a:endParaRPr lang="it-IT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egnaposto contenuto 5"/>
              <p:cNvSpPr>
                <a:spLocks noGrp="1"/>
              </p:cNvSpPr>
              <p:nvPr>
                <p:ph sz="half" idx="1"/>
              </p:nvPr>
            </p:nvSpPr>
            <p:spPr>
              <a:ln w="12700">
                <a:solidFill>
                  <a:schemeClr val="tx1"/>
                </a:solidFill>
              </a:ln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it-IT" dirty="0">
                    <a:latin typeface="Book Antiqua" pitchFamily="18" charset="0"/>
                  </a:rPr>
                  <a:t>Secundum </a:t>
                </a:r>
                <a:r>
                  <a:rPr lang="it-IT" dirty="0" err="1">
                    <a:latin typeface="Book Antiqua" pitchFamily="18" charset="0"/>
                  </a:rPr>
                  <a:t>genus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positionis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falsae</a:t>
                </a:r>
                <a:r>
                  <a:rPr lang="it-IT" dirty="0">
                    <a:latin typeface="Book Antiqua" pitchFamily="18" charset="0"/>
                  </a:rPr>
                  <a:t>, est per </a:t>
                </a:r>
                <a:r>
                  <a:rPr lang="it-IT" dirty="0" err="1">
                    <a:latin typeface="Book Antiqua" pitchFamily="18" charset="0"/>
                  </a:rPr>
                  <a:t>radicem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. Et </a:t>
                </a:r>
                <a:r>
                  <a:rPr lang="it-IT" dirty="0" err="1">
                    <a:latin typeface="Book Antiqua" pitchFamily="18" charset="0"/>
                  </a:rPr>
                  <a:t>dabo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exemplum</a:t>
                </a:r>
                <a:r>
                  <a:rPr lang="it-IT" dirty="0">
                    <a:latin typeface="Book Antiqua" pitchFamily="18" charset="0"/>
                  </a:rPr>
                  <a:t>: si </a:t>
                </a:r>
                <a:r>
                  <a:rPr lang="it-IT" dirty="0" err="1">
                    <a:latin typeface="Book Antiqua" pitchFamily="18" charset="0"/>
                  </a:rPr>
                  <a:t>quis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dicat</a:t>
                </a:r>
                <a:r>
                  <a:rPr lang="it-IT" dirty="0">
                    <a:latin typeface="Book Antiqua" pitchFamily="18" charset="0"/>
                  </a:rPr>
                  <a:t>, 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divide 10 in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duas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partes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, ex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quarum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unius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in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reliquam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ductu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,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producatur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30 aut 40. </a:t>
                </a:r>
                <a:r>
                  <a:rPr lang="it-IT" dirty="0" err="1">
                    <a:latin typeface="Book Antiqua" pitchFamily="18" charset="0"/>
                  </a:rPr>
                  <a:t>Manifestum</a:t>
                </a:r>
                <a:r>
                  <a:rPr lang="it-IT" dirty="0">
                    <a:latin typeface="Book Antiqua" pitchFamily="18" charset="0"/>
                  </a:rPr>
                  <a:t> est </a:t>
                </a:r>
                <a:r>
                  <a:rPr lang="it-IT" dirty="0" err="1">
                    <a:latin typeface="Book Antiqua" pitchFamily="18" charset="0"/>
                  </a:rPr>
                  <a:t>quod</a:t>
                </a:r>
                <a:r>
                  <a:rPr lang="it-IT" dirty="0">
                    <a:latin typeface="Book Antiqua" pitchFamily="18" charset="0"/>
                  </a:rPr>
                  <a:t> casus </a:t>
                </a:r>
                <a:r>
                  <a:rPr lang="it-IT" dirty="0" err="1">
                    <a:latin typeface="Book Antiqua" pitchFamily="18" charset="0"/>
                  </a:rPr>
                  <a:t>seu</a:t>
                </a:r>
                <a:r>
                  <a:rPr lang="it-IT" dirty="0">
                    <a:latin typeface="Book Antiqua" pitchFamily="18" charset="0"/>
                  </a:rPr>
                  <a:t> quaestio est </a:t>
                </a:r>
                <a:r>
                  <a:rPr lang="it-IT" dirty="0" err="1">
                    <a:latin typeface="Book Antiqua" pitchFamily="18" charset="0"/>
                  </a:rPr>
                  <a:t>impossibilis</a:t>
                </a:r>
                <a:r>
                  <a:rPr lang="it-IT" dirty="0">
                    <a:latin typeface="Book Antiqua" pitchFamily="18" charset="0"/>
                  </a:rPr>
                  <a:t>, sic </a:t>
                </a:r>
                <a:r>
                  <a:rPr lang="it-IT" dirty="0" err="1">
                    <a:latin typeface="Book Antiqua" pitchFamily="18" charset="0"/>
                  </a:rPr>
                  <a:t>tamen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operabimur</a:t>
                </a:r>
                <a:r>
                  <a:rPr lang="it-IT" dirty="0">
                    <a:latin typeface="Book Antiqua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Segnaposto contenuto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2406" t="-1882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Segnaposto contenuto 1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endParaRPr lang="it-IT" dirty="0" smtClean="0"/>
              </a:p>
              <a:p>
                <a:pPr marL="0" indent="0">
                  <a:buNone/>
                </a:pPr>
                <a:endParaRPr lang="it-IT" sz="3000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it-IT" sz="3000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it-IT" sz="3000" b="1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it-IT" sz="30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it-IT" sz="30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it-IT" sz="30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  <m:r>
                                <a:rPr lang="it-IT" sz="30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it-IT" sz="30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𝒃</m:t>
                              </m:r>
                              <m:r>
                                <a:rPr lang="it-IT" sz="30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it-IT" sz="30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𝟏𝟎</m:t>
                              </m:r>
                            </m:e>
                            <m:e>
                              <m:r>
                                <a:rPr lang="it-IT" sz="30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𝒂𝒃</m:t>
                              </m:r>
                              <m:r>
                                <a:rPr lang="it-IT" sz="30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it-IT" sz="30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𝟒𝟎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it-IT" sz="3000" b="1" i="1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it-IT" sz="3000" b="1" i="1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3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sz="3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it-IT" sz="3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it-IT" sz="3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−10 </m:t>
                      </m:r>
                      <m:r>
                        <a:rPr lang="it-IT" sz="3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  <m:r>
                        <a:rPr lang="it-IT" sz="3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+40=0</m:t>
                      </m:r>
                    </m:oMath>
                  </m:oMathPara>
                </a14:m>
                <a:endParaRPr lang="it-IT" sz="30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Segnaposto contenut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32656"/>
            <a:ext cx="114617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772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De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falsum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ponendi</a:t>
            </a: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1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sz="3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II</a:t>
            </a:r>
            <a:endParaRPr lang="it-IT" sz="3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Segnaposto contenuto 9"/>
              <p:cNvSpPr>
                <a:spLocks noGrp="1"/>
              </p:cNvSpPr>
              <p:nvPr>
                <p:ph sz="half" idx="1"/>
              </p:nvPr>
            </p:nvSpPr>
            <p:spPr>
              <a:ln w="12700">
                <a:solidFill>
                  <a:schemeClr val="tx1"/>
                </a:solidFill>
              </a:ln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Dividemus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10 per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aequa-lia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, &amp;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fiet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eius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medietas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5;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duc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in se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fit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25,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auferes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ex 25 </a:t>
                </a:r>
                <a:r>
                  <a:rPr lang="it-IT" b="1" dirty="0" err="1">
                    <a:solidFill>
                      <a:srgbClr val="C00000"/>
                    </a:solidFill>
                    <a:latin typeface="Book Antiqua" pitchFamily="18" charset="0"/>
                  </a:rPr>
                  <a:t>ipsum</a:t>
                </a:r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producendum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,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utpote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40 …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fiet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residuum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𝒎</m:t>
                        </m:r>
                      </m:e>
                    </m:acc>
                  </m:oMath>
                </a14:m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. 15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cuius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R. addita &amp;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detracta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a 5 </a:t>
                </a:r>
                <a:r>
                  <a:rPr lang="it-IT" dirty="0" err="1" smtClean="0">
                    <a:latin typeface="Book Antiqua" pitchFamily="18" charset="0"/>
                  </a:rPr>
                  <a:t>ostendit</a:t>
                </a:r>
                <a:r>
                  <a:rPr lang="it-IT" dirty="0" smtClean="0">
                    <a:latin typeface="Book Antiqua" pitchFamily="18" charset="0"/>
                  </a:rPr>
                  <a:t> par-</a:t>
                </a:r>
                <a:r>
                  <a:rPr lang="it-IT" dirty="0" err="1" smtClean="0">
                    <a:latin typeface="Book Antiqua" pitchFamily="18" charset="0"/>
                  </a:rPr>
                  <a:t>tes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quae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invicem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ductae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producunt</a:t>
                </a:r>
                <a:r>
                  <a:rPr lang="it-IT" dirty="0" smtClean="0">
                    <a:latin typeface="Book Antiqua" pitchFamily="18" charset="0"/>
                  </a:rPr>
                  <a:t> 40. </a:t>
                </a:r>
                <a:r>
                  <a:rPr lang="it-IT" dirty="0" err="1" smtClean="0">
                    <a:latin typeface="Book Antiqua" pitchFamily="18" charset="0"/>
                  </a:rPr>
                  <a:t>Erunt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igitur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hae</a:t>
                </a:r>
                <a:r>
                  <a:rPr lang="it-IT" dirty="0" smtClean="0">
                    <a:latin typeface="Book Antiqua" pitchFamily="18" charset="0"/>
                  </a:rPr>
                  <a:t>, 5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R.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15 &amp; </a:t>
                </a:r>
                <a:r>
                  <a:rPr lang="it-IT" dirty="0">
                    <a:latin typeface="Book Antiqua" pitchFamily="18" charset="0"/>
                  </a:rPr>
                  <a:t>5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R.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15</a:t>
                </a: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10" name="Segnaposto contenuto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2406" t="-2016" r="-2105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egnaposto contenuto 10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endParaRPr lang="it-IT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𝟓</m:t>
                      </m:r>
                      <m:r>
                        <a:rPr lang="it-IT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 ± </m:t>
                      </m:r>
                      <m:rad>
                        <m:radPr>
                          <m:degHide m:val="on"/>
                          <m:ctrlP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𝟐𝟓</m:t>
                          </m:r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 −</m:t>
                          </m:r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𝟒𝟎</m:t>
                          </m:r>
                        </m:e>
                      </m:rad>
                    </m:oMath>
                  </m:oMathPara>
                </a14:m>
                <a:endParaRPr lang="it-IT" b="1" dirty="0" smtClean="0"/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endParaRPr lang="it-IT" dirty="0" smtClean="0"/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endParaRPr lang="it-IT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it-IT" sz="2300" b="1" i="1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it-IT" sz="2300" b="1" i="1">
                        <a:solidFill>
                          <a:schemeClr val="tx1"/>
                        </a:solidFill>
                        <a:latin typeface="Cambria Math"/>
                      </a:rPr>
                      <m:t>𝟓</m:t>
                    </m:r>
                    <m:r>
                      <a:rPr lang="it-IT" sz="2300" b="1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it-IT" sz="2300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it-IT" sz="2300" b="1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it-IT" sz="2300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it-IT" sz="2300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𝟏𝟓</m:t>
                        </m:r>
                      </m:e>
                    </m:rad>
                    <m:r>
                      <a:rPr lang="it-IT" sz="23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it-IT" sz="23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t-IT" sz="23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it-IT" sz="23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𝟓</m:t>
                        </m:r>
                        <m:r>
                          <a:rPr lang="it-IT" sz="23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it-IT" sz="23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it-IT" sz="2300" b="1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it-IT" sz="2300" b="1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it-IT" sz="2300" b="1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𝟏𝟓</m:t>
                            </m:r>
                          </m:e>
                        </m:rad>
                      </m:e>
                    </m:d>
                    <m:r>
                      <a:rPr lang="it-IT" sz="23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it-IT" sz="23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𝟒𝟎</m:t>
                    </m:r>
                  </m:oMath>
                </a14:m>
                <a:endParaRPr lang="it-IT" sz="23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11" name="Segnaposto contenuto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3"/>
                <a:stretch>
                  <a:fillRect l="-90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60648"/>
            <a:ext cx="114617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300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371475"/>
            <a:ext cx="8632825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92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De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falsum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ponendi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1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sz="31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II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 smtClean="0"/>
              <a:t>… </a:t>
            </a:r>
            <a:r>
              <a:rPr lang="it-IT" sz="3600" dirty="0" err="1" smtClean="0">
                <a:latin typeface="Book Antiqua" pitchFamily="18" charset="0"/>
              </a:rPr>
              <a:t>quae</a:t>
            </a:r>
            <a:r>
              <a:rPr lang="it-IT" sz="3600" dirty="0" smtClean="0">
                <a:latin typeface="Book Antiqua" pitchFamily="18" charset="0"/>
              </a:rPr>
              <a:t> vere est </a:t>
            </a:r>
            <a:r>
              <a:rPr lang="it-IT" sz="3600" b="1" dirty="0" err="1" smtClean="0">
                <a:latin typeface="Book Antiqua" pitchFamily="18" charset="0"/>
              </a:rPr>
              <a:t>sophistica</a:t>
            </a:r>
            <a:r>
              <a:rPr lang="it-IT" sz="3600" dirty="0" smtClean="0">
                <a:latin typeface="Book Antiqua" pitchFamily="18" charset="0"/>
              </a:rPr>
              <a:t>, </a:t>
            </a:r>
            <a:r>
              <a:rPr lang="it-IT" sz="3600" dirty="0" err="1" smtClean="0">
                <a:latin typeface="Book Antiqua" pitchFamily="18" charset="0"/>
              </a:rPr>
              <a:t>quoniam</a:t>
            </a:r>
            <a:r>
              <a:rPr lang="it-IT" sz="3600" dirty="0" smtClean="0">
                <a:latin typeface="Book Antiqua" pitchFamily="18" charset="0"/>
              </a:rPr>
              <a:t> per </a:t>
            </a:r>
            <a:r>
              <a:rPr lang="it-IT" sz="3600" dirty="0" err="1" smtClean="0">
                <a:latin typeface="Book Antiqua" pitchFamily="18" charset="0"/>
              </a:rPr>
              <a:t>eam</a:t>
            </a:r>
            <a:r>
              <a:rPr lang="it-IT" sz="3600" dirty="0" smtClean="0">
                <a:latin typeface="Book Antiqua" pitchFamily="18" charset="0"/>
              </a:rPr>
              <a:t>, non ut in puro meno </a:t>
            </a:r>
            <a:r>
              <a:rPr lang="it-IT" sz="3600" dirty="0" err="1" smtClean="0">
                <a:latin typeface="Book Antiqua" pitchFamily="18" charset="0"/>
              </a:rPr>
              <a:t>nec</a:t>
            </a:r>
            <a:r>
              <a:rPr lang="it-IT" sz="3600" dirty="0" smtClean="0">
                <a:latin typeface="Book Antiqua" pitchFamily="18" charset="0"/>
              </a:rPr>
              <a:t> in </a:t>
            </a:r>
            <a:r>
              <a:rPr lang="it-IT" sz="3600" dirty="0" err="1" smtClean="0">
                <a:latin typeface="Book Antiqua" pitchFamily="18" charset="0"/>
              </a:rPr>
              <a:t>aliis</a:t>
            </a:r>
            <a:r>
              <a:rPr lang="it-IT" sz="3600" dirty="0" smtClean="0">
                <a:latin typeface="Book Antiqua" pitchFamily="18" charset="0"/>
              </a:rPr>
              <a:t> </a:t>
            </a:r>
            <a:r>
              <a:rPr lang="it-IT" sz="3600" dirty="0" err="1" smtClean="0">
                <a:latin typeface="Book Antiqua" pitchFamily="18" charset="0"/>
              </a:rPr>
              <a:t>operationes</a:t>
            </a:r>
            <a:r>
              <a:rPr lang="it-IT" sz="3600" dirty="0" smtClean="0">
                <a:latin typeface="Book Antiqua" pitchFamily="18" charset="0"/>
              </a:rPr>
              <a:t> </a:t>
            </a:r>
            <a:r>
              <a:rPr lang="it-IT" sz="3600" dirty="0" err="1" smtClean="0">
                <a:latin typeface="Book Antiqua" pitchFamily="18" charset="0"/>
              </a:rPr>
              <a:t>exercere</a:t>
            </a:r>
            <a:r>
              <a:rPr lang="it-IT" sz="3600" dirty="0" smtClean="0">
                <a:latin typeface="Book Antiqua" pitchFamily="18" charset="0"/>
              </a:rPr>
              <a:t> licet, </a:t>
            </a:r>
            <a:r>
              <a:rPr lang="it-IT" sz="3600" dirty="0" err="1" smtClean="0">
                <a:latin typeface="Book Antiqua" pitchFamily="18" charset="0"/>
              </a:rPr>
              <a:t>nec</a:t>
            </a:r>
            <a:r>
              <a:rPr lang="it-IT" sz="3600" dirty="0" smtClean="0">
                <a:latin typeface="Book Antiqua" pitchFamily="18" charset="0"/>
              </a:rPr>
              <a:t> </a:t>
            </a:r>
            <a:r>
              <a:rPr lang="it-IT" sz="3600" dirty="0" err="1" smtClean="0">
                <a:latin typeface="Book Antiqua" pitchFamily="18" charset="0"/>
              </a:rPr>
              <a:t>venari</a:t>
            </a:r>
            <a:r>
              <a:rPr lang="it-IT" sz="3600" dirty="0" smtClean="0">
                <a:latin typeface="Book Antiqua" pitchFamily="18" charset="0"/>
              </a:rPr>
              <a:t> quid </a:t>
            </a:r>
            <a:r>
              <a:rPr lang="it-IT" sz="3600" dirty="0" err="1" smtClean="0">
                <a:latin typeface="Book Antiqua" pitchFamily="18" charset="0"/>
              </a:rPr>
              <a:t>sit</a:t>
            </a:r>
            <a:r>
              <a:rPr lang="it-IT" sz="3600" dirty="0" smtClean="0">
                <a:latin typeface="Book Antiqua" pitchFamily="18" charset="0"/>
              </a:rPr>
              <a:t>… </a:t>
            </a:r>
            <a:r>
              <a:rPr lang="it-IT" sz="3600" dirty="0" err="1" smtClean="0">
                <a:latin typeface="Book Antiqua" pitchFamily="18" charset="0"/>
              </a:rPr>
              <a:t>hucusque</a:t>
            </a:r>
            <a:r>
              <a:rPr lang="it-IT" sz="3600" dirty="0" smtClean="0">
                <a:latin typeface="Book Antiqua" pitchFamily="18" charset="0"/>
              </a:rPr>
              <a:t> </a:t>
            </a:r>
            <a:r>
              <a:rPr lang="it-IT" sz="3600" dirty="0" err="1" smtClean="0">
                <a:latin typeface="Book Antiqua" pitchFamily="18" charset="0"/>
              </a:rPr>
              <a:t>progreditur</a:t>
            </a:r>
            <a:r>
              <a:rPr lang="it-IT" sz="3600" dirty="0" smtClean="0">
                <a:latin typeface="Book Antiqua" pitchFamily="18" charset="0"/>
              </a:rPr>
              <a:t> </a:t>
            </a:r>
            <a:r>
              <a:rPr lang="it-IT" sz="3600" b="1" dirty="0" err="1" smtClean="0">
                <a:latin typeface="Book Antiqua" pitchFamily="18" charset="0"/>
              </a:rPr>
              <a:t>Arithmetica</a:t>
            </a:r>
            <a:r>
              <a:rPr lang="it-IT" sz="3600" b="1" dirty="0" smtClean="0">
                <a:latin typeface="Book Antiqua" pitchFamily="18" charset="0"/>
              </a:rPr>
              <a:t> </a:t>
            </a:r>
            <a:r>
              <a:rPr lang="it-IT" sz="3600" b="1" dirty="0" err="1" smtClean="0">
                <a:latin typeface="Book Antiqua" pitchFamily="18" charset="0"/>
              </a:rPr>
              <a:t>subtilitas</a:t>
            </a:r>
            <a:r>
              <a:rPr lang="it-IT" sz="3600" dirty="0" smtClean="0">
                <a:latin typeface="Book Antiqua" pitchFamily="18" charset="0"/>
              </a:rPr>
              <a:t>, </a:t>
            </a:r>
            <a:r>
              <a:rPr lang="it-IT" sz="3600" dirty="0" err="1" smtClean="0">
                <a:latin typeface="Book Antiqua" pitchFamily="18" charset="0"/>
              </a:rPr>
              <a:t>cuius</a:t>
            </a:r>
            <a:r>
              <a:rPr lang="it-IT" sz="3600" dirty="0" smtClean="0">
                <a:latin typeface="Book Antiqua" pitchFamily="18" charset="0"/>
              </a:rPr>
              <a:t> hoc </a:t>
            </a:r>
            <a:r>
              <a:rPr lang="it-IT" sz="3600" dirty="0" err="1" smtClean="0">
                <a:latin typeface="Book Antiqua" pitchFamily="18" charset="0"/>
              </a:rPr>
              <a:t>extremum</a:t>
            </a:r>
            <a:r>
              <a:rPr lang="it-IT" sz="3600" dirty="0" smtClean="0">
                <a:latin typeface="Book Antiqua" pitchFamily="18" charset="0"/>
              </a:rPr>
              <a:t> ut </a:t>
            </a:r>
            <a:r>
              <a:rPr lang="it-IT" sz="3600" dirty="0" err="1" smtClean="0">
                <a:latin typeface="Book Antiqua" pitchFamily="18" charset="0"/>
              </a:rPr>
              <a:t>dixi</a:t>
            </a:r>
            <a:r>
              <a:rPr lang="it-IT" sz="3600" dirty="0" smtClean="0">
                <a:latin typeface="Book Antiqua" pitchFamily="18" charset="0"/>
              </a:rPr>
              <a:t>, </a:t>
            </a:r>
            <a:r>
              <a:rPr lang="it-IT" sz="3600" dirty="0" err="1" smtClean="0">
                <a:latin typeface="Book Antiqua" pitchFamily="18" charset="0"/>
              </a:rPr>
              <a:t>adeo</a:t>
            </a:r>
            <a:r>
              <a:rPr lang="it-IT" sz="3600" dirty="0" smtClean="0">
                <a:latin typeface="Book Antiqua" pitchFamily="18" charset="0"/>
              </a:rPr>
              <a:t> est </a:t>
            </a:r>
            <a:r>
              <a:rPr lang="it-IT" sz="3600" dirty="0" err="1" smtClean="0">
                <a:latin typeface="Book Antiqua" pitchFamily="18" charset="0"/>
              </a:rPr>
              <a:t>subtile</a:t>
            </a:r>
            <a:r>
              <a:rPr lang="it-IT" sz="3600" dirty="0" smtClean="0">
                <a:latin typeface="Book Antiqua" pitchFamily="18" charset="0"/>
              </a:rPr>
              <a:t> ut </a:t>
            </a:r>
            <a:r>
              <a:rPr lang="it-IT" sz="3600" dirty="0" err="1" smtClean="0">
                <a:latin typeface="Book Antiqua" pitchFamily="18" charset="0"/>
              </a:rPr>
              <a:t>sit</a:t>
            </a:r>
            <a:r>
              <a:rPr lang="it-IT" sz="3600" dirty="0" smtClean="0">
                <a:latin typeface="Book Antiqua" pitchFamily="18" charset="0"/>
              </a:rPr>
              <a:t> inutile.</a:t>
            </a:r>
            <a:endParaRPr lang="it-IT" sz="3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14617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8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La radice sofistica è un numero?</a:t>
            </a:r>
            <a:br>
              <a:rPr lang="it-IT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</a:br>
            <a:r>
              <a:rPr lang="it-IT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Practica</a:t>
            </a:r>
            <a:r>
              <a:rPr lang="it-IT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it-IT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arithmetice</a:t>
            </a:r>
            <a:r>
              <a:rPr lang="it-IT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, 1539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sz="2800" dirty="0" err="1">
                <a:latin typeface="Book Antiqua" pitchFamily="18" charset="0"/>
              </a:rPr>
              <a:t>Subiectum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arithmetice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numerus</a:t>
            </a: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est </a:t>
            </a:r>
            <a:r>
              <a:rPr lang="it-I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integer</a:t>
            </a:r>
            <a:r>
              <a:rPr lang="it-IT" sz="2800" dirty="0">
                <a:latin typeface="Book Antiqua" pitchFamily="18" charset="0"/>
              </a:rPr>
              <a:t>, </a:t>
            </a:r>
            <a:r>
              <a:rPr lang="it-IT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per </a:t>
            </a:r>
            <a:r>
              <a:rPr lang="it-IT" sz="2800" b="1" i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analogiam</a:t>
            </a:r>
            <a:r>
              <a:rPr lang="it-IT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quattuor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subiecta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sunt</a:t>
            </a:r>
            <a:r>
              <a:rPr lang="it-IT" sz="2800" dirty="0">
                <a:latin typeface="Book Antiqua" pitchFamily="18" charset="0"/>
              </a:rPr>
              <a:t>: </a:t>
            </a:r>
            <a:r>
              <a:rPr lang="it-IT" sz="2800" dirty="0" err="1">
                <a:latin typeface="Book Antiqua" pitchFamily="18" charset="0"/>
              </a:rPr>
              <a:t>videlicet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numerus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integer</a:t>
            </a:r>
            <a:r>
              <a:rPr lang="it-IT" sz="2800" dirty="0">
                <a:latin typeface="Book Antiqua" pitchFamily="18" charset="0"/>
              </a:rPr>
              <a:t> ut 3, </a:t>
            </a:r>
            <a:r>
              <a:rPr lang="it-IT" sz="2800" dirty="0" err="1">
                <a:latin typeface="Book Antiqua" pitchFamily="18" charset="0"/>
              </a:rPr>
              <a:t>fractus</a:t>
            </a:r>
            <a:r>
              <a:rPr lang="it-IT" sz="2800" dirty="0">
                <a:latin typeface="Book Antiqua" pitchFamily="18" charset="0"/>
              </a:rPr>
              <a:t> ut 3/7, </a:t>
            </a:r>
            <a:r>
              <a:rPr lang="it-IT" sz="2800" dirty="0" err="1">
                <a:latin typeface="Book Antiqua" pitchFamily="18" charset="0"/>
              </a:rPr>
              <a:t>surdus</a:t>
            </a:r>
            <a:r>
              <a:rPr lang="it-IT" sz="2800" dirty="0">
                <a:latin typeface="Book Antiqua" pitchFamily="18" charset="0"/>
              </a:rPr>
              <a:t> ut </a:t>
            </a:r>
            <a:r>
              <a:rPr lang="it-IT" sz="2800" dirty="0" err="1">
                <a:latin typeface="Book Antiqua" pitchFamily="18" charset="0"/>
              </a:rPr>
              <a:t>Radix</a:t>
            </a:r>
            <a:r>
              <a:rPr lang="it-IT" sz="2800" dirty="0">
                <a:latin typeface="Book Antiqua" pitchFamily="18" charset="0"/>
              </a:rPr>
              <a:t> 7, </a:t>
            </a:r>
            <a:r>
              <a:rPr lang="it-IT" sz="2800" dirty="0" err="1">
                <a:latin typeface="Book Antiqua" pitchFamily="18" charset="0"/>
              </a:rPr>
              <a:t>denominatus</a:t>
            </a:r>
            <a:r>
              <a:rPr lang="it-IT" sz="2800" dirty="0">
                <a:latin typeface="Book Antiqua" pitchFamily="18" charset="0"/>
              </a:rPr>
              <a:t> ut </a:t>
            </a:r>
            <a:r>
              <a:rPr lang="it-IT" sz="2800" dirty="0" err="1">
                <a:latin typeface="Book Antiqua" pitchFamily="18" charset="0"/>
              </a:rPr>
              <a:t>census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tres</a:t>
            </a:r>
            <a:r>
              <a:rPr lang="it-IT" sz="2800" dirty="0">
                <a:latin typeface="Book Antiqua" pitchFamily="18" charset="0"/>
              </a:rPr>
              <a:t>…</a:t>
            </a:r>
          </a:p>
          <a:p>
            <a:pPr>
              <a:buFontTx/>
              <a:buNone/>
            </a:pPr>
            <a:r>
              <a:rPr lang="it-IT" sz="2800" dirty="0">
                <a:latin typeface="Book Antiqua" pitchFamily="18" charset="0"/>
              </a:rPr>
              <a:t>Numeri integri </a:t>
            </a:r>
            <a:r>
              <a:rPr lang="it-IT" sz="2800" dirty="0" err="1">
                <a:latin typeface="Book Antiqua" pitchFamily="18" charset="0"/>
              </a:rPr>
              <a:t>sunt</a:t>
            </a:r>
            <a:r>
              <a:rPr lang="it-IT" sz="2800" dirty="0">
                <a:latin typeface="Book Antiqua" pitchFamily="18" charset="0"/>
              </a:rPr>
              <a:t> qui ex </a:t>
            </a:r>
            <a:r>
              <a:rPr lang="it-IT" sz="2800" dirty="0" err="1">
                <a:latin typeface="Book Antiqua" pitchFamily="18" charset="0"/>
              </a:rPr>
              <a:t>unitatibus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constant</a:t>
            </a:r>
            <a:r>
              <a:rPr lang="it-IT" sz="2800" dirty="0">
                <a:latin typeface="Book Antiqua" pitchFamily="18" charset="0"/>
              </a:rPr>
              <a:t> &amp; ab </a:t>
            </a:r>
            <a:r>
              <a:rPr lang="it-IT" sz="2800" dirty="0" err="1">
                <a:latin typeface="Book Antiqua" pitchFamily="18" charset="0"/>
              </a:rPr>
              <a:t>unitate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etiam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initium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sumunt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ascendunt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quidem</a:t>
            </a:r>
            <a:r>
              <a:rPr lang="it-IT" sz="2800" dirty="0">
                <a:latin typeface="Book Antiqua" pitchFamily="18" charset="0"/>
              </a:rPr>
              <a:t> in </a:t>
            </a:r>
            <a:r>
              <a:rPr lang="it-IT" sz="2800" dirty="0" err="1">
                <a:latin typeface="Book Antiqua" pitchFamily="18" charset="0"/>
              </a:rPr>
              <a:t>infinitum</a:t>
            </a:r>
            <a:r>
              <a:rPr lang="it-IT" sz="2800" dirty="0">
                <a:latin typeface="Book Antiqua" pitchFamily="18" charset="0"/>
              </a:rPr>
              <a:t>, </a:t>
            </a:r>
            <a:r>
              <a:rPr lang="it-IT" sz="2800" dirty="0" err="1">
                <a:latin typeface="Book Antiqua" pitchFamily="18" charset="0"/>
              </a:rPr>
              <a:t>sed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cum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proveniunt</a:t>
            </a:r>
            <a:r>
              <a:rPr lang="it-IT" sz="2800" dirty="0">
                <a:latin typeface="Book Antiqua" pitchFamily="18" charset="0"/>
              </a:rPr>
              <a:t> ad </a:t>
            </a:r>
            <a:r>
              <a:rPr lang="it-IT" sz="2800" dirty="0" err="1">
                <a:latin typeface="Book Antiqua" pitchFamily="18" charset="0"/>
              </a:rPr>
              <a:t>unitatem</a:t>
            </a:r>
            <a:r>
              <a:rPr lang="it-IT" sz="2800" dirty="0">
                <a:latin typeface="Book Antiqua" pitchFamily="18" charset="0"/>
              </a:rPr>
              <a:t>, </a:t>
            </a:r>
            <a:r>
              <a:rPr lang="it-IT" sz="2800" dirty="0" err="1">
                <a:latin typeface="Book Antiqua" pitchFamily="18" charset="0"/>
              </a:rPr>
              <a:t>amplius</a:t>
            </a:r>
            <a:r>
              <a:rPr lang="it-IT" sz="2800" dirty="0">
                <a:latin typeface="Book Antiqua" pitchFamily="18" charset="0"/>
              </a:rPr>
              <a:t> non </a:t>
            </a:r>
            <a:r>
              <a:rPr lang="it-IT" sz="2800" dirty="0" err="1">
                <a:latin typeface="Book Antiqua" pitchFamily="18" charset="0"/>
              </a:rPr>
              <a:t>possunt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descendere</a:t>
            </a:r>
            <a:r>
              <a:rPr lang="it-IT" sz="2800" dirty="0">
                <a:latin typeface="Book Antiqua" pitchFamily="18" charset="0"/>
              </a:rPr>
              <a:t>, </a:t>
            </a:r>
            <a:r>
              <a:rPr lang="it-IT" sz="2800" dirty="0" err="1">
                <a:latin typeface="Book Antiqua" pitchFamily="18" charset="0"/>
              </a:rPr>
              <a:t>nullus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enim</a:t>
            </a:r>
            <a:r>
              <a:rPr lang="it-IT" sz="2800" dirty="0">
                <a:latin typeface="Book Antiqua" pitchFamily="18" charset="0"/>
              </a:rPr>
              <a:t> est </a:t>
            </a:r>
            <a:r>
              <a:rPr lang="it-IT" sz="2800" dirty="0" err="1">
                <a:latin typeface="Book Antiqua" pitchFamily="18" charset="0"/>
              </a:rPr>
              <a:t>numerus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800" dirty="0" err="1">
                <a:latin typeface="Book Antiqua" pitchFamily="18" charset="0"/>
              </a:rPr>
              <a:t>unitate</a:t>
            </a:r>
            <a:r>
              <a:rPr lang="it-IT" sz="2800" dirty="0">
                <a:latin typeface="Book Antiqua" pitchFamily="18" charset="0"/>
              </a:rPr>
              <a:t> minor.</a:t>
            </a:r>
          </a:p>
        </p:txBody>
      </p:sp>
    </p:spTree>
    <p:extLst>
      <p:ext uri="{BB962C8B-B14F-4D97-AF65-F5344CB8AC3E}">
        <p14:creationId xmlns:p14="http://schemas.microsoft.com/office/powerpoint/2010/main" val="395221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De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falsum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ponendi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1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sz="31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sz="3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III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err="1" smtClean="0">
                <a:latin typeface="Book Antiqua" pitchFamily="18" charset="0"/>
              </a:rPr>
              <a:t>Possumus</a:t>
            </a:r>
            <a:r>
              <a:rPr lang="it-IT" dirty="0" smtClean="0">
                <a:latin typeface="Book Antiqua" pitchFamily="18" charset="0"/>
              </a:rPr>
              <a:t> vero </a:t>
            </a:r>
            <a:r>
              <a:rPr lang="it-IT" dirty="0" err="1" smtClean="0">
                <a:latin typeface="Book Antiqua" pitchFamily="18" charset="0"/>
              </a:rPr>
              <a:t>venari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genus</a:t>
            </a:r>
            <a:r>
              <a:rPr lang="it-IT" dirty="0" smtClean="0">
                <a:latin typeface="Book Antiqua" pitchFamily="18" charset="0"/>
              </a:rPr>
              <a:t> m. </a:t>
            </a:r>
            <a:r>
              <a:rPr lang="it-IT" dirty="0" err="1" smtClean="0">
                <a:latin typeface="Book Antiqua" pitchFamily="18" charset="0"/>
              </a:rPr>
              <a:t>aliud</a:t>
            </a:r>
            <a:r>
              <a:rPr lang="it-IT" dirty="0" smtClean="0">
                <a:latin typeface="Book Antiqua" pitchFamily="18" charset="0"/>
              </a:rPr>
              <a:t>, </a:t>
            </a:r>
            <a:r>
              <a:rPr lang="it-IT" dirty="0" err="1" smtClean="0">
                <a:latin typeface="Book Antiqua" pitchFamily="18" charset="0"/>
              </a:rPr>
              <a:t>quod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neque</a:t>
            </a:r>
            <a:r>
              <a:rPr lang="it-IT" dirty="0" smtClean="0">
                <a:latin typeface="Book Antiqua" pitchFamily="18" charset="0"/>
              </a:rPr>
              <a:t> est </a:t>
            </a:r>
            <a:r>
              <a:rPr lang="it-IT" dirty="0" err="1" smtClean="0">
                <a:latin typeface="Book Antiqua" pitchFamily="18" charset="0"/>
              </a:rPr>
              <a:t>purum</a:t>
            </a:r>
            <a:r>
              <a:rPr lang="it-IT" dirty="0" smtClean="0">
                <a:latin typeface="Book Antiqua" pitchFamily="18" charset="0"/>
              </a:rPr>
              <a:t> m. </a:t>
            </a:r>
            <a:r>
              <a:rPr lang="it-IT" dirty="0" err="1" smtClean="0">
                <a:latin typeface="Book Antiqua" pitchFamily="18" charset="0"/>
              </a:rPr>
              <a:t>neque</a:t>
            </a:r>
            <a:r>
              <a:rPr lang="it-IT" dirty="0" smtClean="0">
                <a:latin typeface="Book Antiqua" pitchFamily="18" charset="0"/>
              </a:rPr>
              <a:t> R m. </a:t>
            </a:r>
            <a:r>
              <a:rPr lang="it-IT" dirty="0" err="1" smtClean="0">
                <a:latin typeface="Book Antiqua" pitchFamily="18" charset="0"/>
              </a:rPr>
              <a:t>sed</a:t>
            </a:r>
            <a:r>
              <a:rPr lang="it-IT" dirty="0" smtClean="0">
                <a:latin typeface="Book Antiqua" pitchFamily="18" charset="0"/>
              </a:rPr>
              <a:t> res </a:t>
            </a:r>
            <a:r>
              <a:rPr lang="it-IT" dirty="0" err="1" smtClean="0">
                <a:latin typeface="Book Antiqua" pitchFamily="18" charset="0"/>
              </a:rPr>
              <a:t>omnino</a:t>
            </a:r>
            <a:r>
              <a:rPr lang="it-IT" dirty="0" smtClean="0">
                <a:latin typeface="Book Antiqua" pitchFamily="18" charset="0"/>
              </a:rPr>
              <a:t> falsa, &amp; </a:t>
            </a:r>
            <a:r>
              <a:rPr lang="it-IT" dirty="0" err="1" smtClean="0">
                <a:latin typeface="Book Antiqua" pitchFamily="18" charset="0"/>
              </a:rPr>
              <a:t>componitur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haec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regula</a:t>
            </a:r>
            <a:r>
              <a:rPr lang="it-IT" dirty="0" smtClean="0">
                <a:latin typeface="Book Antiqua" pitchFamily="18" charset="0"/>
              </a:rPr>
              <a:t> quasi ex </a:t>
            </a:r>
            <a:r>
              <a:rPr lang="it-IT" dirty="0" err="1" smtClean="0">
                <a:latin typeface="Book Antiqua" pitchFamily="18" charset="0"/>
              </a:rPr>
              <a:t>ambobus</a:t>
            </a:r>
            <a:r>
              <a:rPr lang="it-IT" dirty="0" smtClean="0">
                <a:latin typeface="Book Antiqua" pitchFamily="18" charset="0"/>
              </a:rPr>
              <a:t>, &amp; </a:t>
            </a:r>
            <a:r>
              <a:rPr lang="it-IT" dirty="0" err="1" smtClean="0">
                <a:latin typeface="Book Antiqua" pitchFamily="18" charset="0"/>
              </a:rPr>
              <a:t>dabo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huius</a:t>
            </a:r>
            <a:r>
              <a:rPr lang="it-IT" dirty="0" smtClean="0">
                <a:latin typeface="Book Antiqua" pitchFamily="18" charset="0"/>
              </a:rPr>
              <a:t> unum </a:t>
            </a:r>
            <a:r>
              <a:rPr lang="it-IT" dirty="0" err="1" smtClean="0">
                <a:latin typeface="Book Antiqua" pitchFamily="18" charset="0"/>
              </a:rPr>
              <a:t>exemplum</a:t>
            </a:r>
            <a:r>
              <a:rPr lang="it-IT" dirty="0" smtClean="0">
                <a:latin typeface="Book Antiqua" pitchFamily="18" charset="0"/>
              </a:rPr>
              <a:t>, </a:t>
            </a:r>
            <a:r>
              <a:rPr lang="it-IT" dirty="0" err="1" smtClean="0">
                <a:latin typeface="Book Antiqua" pitchFamily="18" charset="0"/>
              </a:rPr>
              <a:t>quod</a:t>
            </a:r>
            <a:r>
              <a:rPr lang="it-IT" dirty="0" smtClean="0">
                <a:latin typeface="Book Antiqua" pitchFamily="18" charset="0"/>
              </a:rPr>
              <a:t> est hoc.</a:t>
            </a:r>
          </a:p>
          <a:p>
            <a:pPr marL="0" indent="0">
              <a:buNone/>
            </a:pPr>
            <a:r>
              <a:rPr lang="it-IT" dirty="0" err="1" smtClean="0">
                <a:latin typeface="Book Antiqua" pitchFamily="18" charset="0"/>
              </a:rPr>
              <a:t>Invenias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tres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numeros</a:t>
            </a:r>
            <a:r>
              <a:rPr lang="it-IT" dirty="0" smtClean="0">
                <a:latin typeface="Book Antiqua" pitchFamily="18" charset="0"/>
              </a:rPr>
              <a:t> in continua </a:t>
            </a:r>
            <a:r>
              <a:rPr lang="it-IT" dirty="0" err="1" smtClean="0">
                <a:latin typeface="Book Antiqua" pitchFamily="18" charset="0"/>
              </a:rPr>
              <a:t>proportione</a:t>
            </a:r>
            <a:r>
              <a:rPr lang="it-IT" dirty="0" smtClean="0">
                <a:latin typeface="Book Antiqua" pitchFamily="18" charset="0"/>
              </a:rPr>
              <a:t> [</a:t>
            </a:r>
            <a:r>
              <a:rPr lang="it-IT" i="1" dirty="0" smtClean="0">
                <a:latin typeface="Book Antiqua" pitchFamily="18" charset="0"/>
              </a:rPr>
              <a:t>x : y = y : z</a:t>
            </a:r>
            <a:r>
              <a:rPr lang="it-IT" dirty="0" smtClean="0">
                <a:latin typeface="Book Antiqua" pitchFamily="18" charset="0"/>
              </a:rPr>
              <a:t>] quorum R. primi </a:t>
            </a:r>
            <a:r>
              <a:rPr lang="it-IT" dirty="0" err="1" smtClean="0">
                <a:latin typeface="Book Antiqua" pitchFamily="18" charset="0"/>
              </a:rPr>
              <a:t>detracta</a:t>
            </a:r>
            <a:r>
              <a:rPr lang="it-IT" dirty="0" smtClean="0">
                <a:latin typeface="Book Antiqua" pitchFamily="18" charset="0"/>
              </a:rPr>
              <a:t> a primo </a:t>
            </a:r>
            <a:r>
              <a:rPr lang="it-IT" dirty="0" err="1" smtClean="0">
                <a:latin typeface="Book Antiqua" pitchFamily="18" charset="0"/>
              </a:rPr>
              <a:t>faciat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secundum</a:t>
            </a:r>
            <a:r>
              <a:rPr lang="it-IT" dirty="0" smtClean="0">
                <a:latin typeface="Book Antiqua" pitchFamily="18" charset="0"/>
              </a:rPr>
              <a:t>, &amp; R. </a:t>
            </a:r>
            <a:r>
              <a:rPr lang="it-IT" dirty="0" err="1" smtClean="0">
                <a:latin typeface="Book Antiqua" pitchFamily="18" charset="0"/>
              </a:rPr>
              <a:t>secundi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detracta</a:t>
            </a:r>
            <a:r>
              <a:rPr lang="it-IT" dirty="0" smtClean="0">
                <a:latin typeface="Book Antiqua" pitchFamily="18" charset="0"/>
              </a:rPr>
              <a:t> a </a:t>
            </a:r>
            <a:r>
              <a:rPr lang="it-IT" dirty="0" err="1" smtClean="0">
                <a:latin typeface="Book Antiqua" pitchFamily="18" charset="0"/>
              </a:rPr>
              <a:t>secundo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faciat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tertius</a:t>
            </a:r>
            <a:r>
              <a:rPr lang="it-IT" dirty="0" smtClean="0">
                <a:latin typeface="Book Antiqua" pitchFamily="18" charset="0"/>
              </a:rPr>
              <a:t>.</a:t>
            </a:r>
            <a:endParaRPr lang="it-IT" dirty="0">
              <a:latin typeface="Book Antiqua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14617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59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De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falsum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ponendi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1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sz="31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III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ln w="952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err="1" smtClean="0">
                <a:latin typeface="Book Antiqua" pitchFamily="18" charset="0"/>
              </a:rPr>
              <a:t>Ponemus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igitur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solidFill>
                  <a:srgbClr val="C00000"/>
                </a:solidFill>
                <a:latin typeface="Book Antiqua" pitchFamily="18" charset="0"/>
              </a:rPr>
              <a:t>primum</a:t>
            </a:r>
            <a:r>
              <a:rPr lang="it-IT" dirty="0" smtClean="0">
                <a:solidFill>
                  <a:srgbClr val="C00000"/>
                </a:solidFill>
                <a:latin typeface="Book Antiqua" pitchFamily="18" charset="0"/>
              </a:rPr>
              <a:t> 1. </a:t>
            </a:r>
            <a:r>
              <a:rPr lang="it-IT" dirty="0" err="1" smtClean="0">
                <a:solidFill>
                  <a:srgbClr val="C00000"/>
                </a:solidFill>
                <a:latin typeface="Book Antiqua" pitchFamily="18" charset="0"/>
              </a:rPr>
              <a:t>quadratum</a:t>
            </a:r>
            <a:r>
              <a:rPr lang="it-IT" dirty="0" smtClean="0">
                <a:latin typeface="Book Antiqua" pitchFamily="18" charset="0"/>
              </a:rPr>
              <a:t>, &amp; </a:t>
            </a:r>
            <a:r>
              <a:rPr lang="it-IT" b="1" dirty="0" err="1" smtClean="0">
                <a:solidFill>
                  <a:srgbClr val="7030A0"/>
                </a:solidFill>
                <a:latin typeface="Book Antiqua" pitchFamily="18" charset="0"/>
              </a:rPr>
              <a:t>secun-dus</a:t>
            </a:r>
            <a:r>
              <a:rPr lang="it-IT" b="1" dirty="0" smtClean="0">
                <a:solidFill>
                  <a:srgbClr val="7030A0"/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rgbClr val="7030A0"/>
                </a:solidFill>
                <a:latin typeface="Book Antiqua" pitchFamily="18" charset="0"/>
              </a:rPr>
              <a:t>erit</a:t>
            </a:r>
            <a:r>
              <a:rPr lang="it-IT" b="1" dirty="0" smtClean="0">
                <a:solidFill>
                  <a:srgbClr val="7030A0"/>
                </a:solidFill>
                <a:latin typeface="Book Antiqua" pitchFamily="18" charset="0"/>
              </a:rPr>
              <a:t> 1 </a:t>
            </a:r>
            <a:r>
              <a:rPr lang="it-IT" b="1" dirty="0" err="1" smtClean="0">
                <a:solidFill>
                  <a:srgbClr val="7030A0"/>
                </a:solidFill>
                <a:latin typeface="Book Antiqua" pitchFamily="18" charset="0"/>
              </a:rPr>
              <a:t>quadratum</a:t>
            </a:r>
            <a:r>
              <a:rPr lang="it-IT" b="1" dirty="0" smtClean="0">
                <a:solidFill>
                  <a:srgbClr val="7030A0"/>
                </a:solidFill>
                <a:latin typeface="Book Antiqua" pitchFamily="18" charset="0"/>
              </a:rPr>
              <a:t> m. 1 </a:t>
            </a:r>
            <a:r>
              <a:rPr lang="it-IT" b="1" dirty="0" err="1" smtClean="0">
                <a:solidFill>
                  <a:srgbClr val="7030A0"/>
                </a:solidFill>
                <a:latin typeface="Book Antiqua" pitchFamily="18" charset="0"/>
              </a:rPr>
              <a:t>positione</a:t>
            </a:r>
            <a:r>
              <a:rPr lang="it-IT" dirty="0" smtClean="0">
                <a:latin typeface="Book Antiqua" pitchFamily="18" charset="0"/>
              </a:rPr>
              <a:t> &amp;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tertius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erit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1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quad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. m. 1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positione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m. R.V. 1 quadrati m. 1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positione</a:t>
            </a:r>
            <a:r>
              <a:rPr lang="it-IT" dirty="0" smtClean="0">
                <a:latin typeface="Book Antiqua" pitchFamily="18" charset="0"/>
              </a:rPr>
              <a:t>. </a:t>
            </a:r>
            <a:r>
              <a:rPr lang="it-IT" dirty="0" err="1" smtClean="0">
                <a:latin typeface="Book Antiqua" pitchFamily="18" charset="0"/>
              </a:rPr>
              <a:t>Duc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primum</a:t>
            </a:r>
            <a:r>
              <a:rPr lang="it-IT" dirty="0" smtClean="0">
                <a:latin typeface="Book Antiqua" pitchFamily="18" charset="0"/>
              </a:rPr>
              <a:t> in </a:t>
            </a:r>
            <a:r>
              <a:rPr lang="it-IT" dirty="0" err="1" smtClean="0">
                <a:latin typeface="Book Antiqua" pitchFamily="18" charset="0"/>
              </a:rPr>
              <a:t>tertium</a:t>
            </a:r>
            <a:r>
              <a:rPr lang="it-IT" dirty="0" smtClean="0">
                <a:latin typeface="Book Antiqua" pitchFamily="18" charset="0"/>
              </a:rPr>
              <a:t> &amp; </a:t>
            </a:r>
            <a:r>
              <a:rPr lang="it-IT" dirty="0" err="1" smtClean="0">
                <a:latin typeface="Book Antiqua" pitchFamily="18" charset="0"/>
              </a:rPr>
              <a:t>secundum</a:t>
            </a:r>
            <a:r>
              <a:rPr lang="it-IT" dirty="0" smtClean="0">
                <a:latin typeface="Book Antiqua" pitchFamily="18" charset="0"/>
              </a:rPr>
              <a:t> in se, </a:t>
            </a:r>
            <a:r>
              <a:rPr lang="it-IT" dirty="0" err="1" smtClean="0">
                <a:latin typeface="Book Antiqua" pitchFamily="18" charset="0"/>
              </a:rPr>
              <a:t>habebis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quantitates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ipsas</a:t>
            </a:r>
            <a:endParaRPr lang="it-IT" dirty="0">
              <a:latin typeface="Book Antiqu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egnaposto contenuto 5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it-IT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it-IT" b="1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it-IT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it-IT" b="1" i="1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it-IT" b="1" i="1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it-IT" b="1" i="1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it-IT" b="1" i="1" dirty="0">
                            <a:solidFill>
                              <a:srgbClr val="7030A0"/>
                            </a:solidFill>
                            <a:latin typeface="Cambria Math"/>
                          </a:rPr>
                          <m:t>− </m:t>
                        </m:r>
                        <m:r>
                          <a:rPr lang="it-IT" b="1" i="1" dirty="0">
                            <a:solidFill>
                              <a:srgbClr val="7030A0"/>
                            </a:solidFill>
                            <a:latin typeface="Cambria Math"/>
                          </a:rPr>
                          <m:t>𝒙</m:t>
                        </m:r>
                      </m:e>
                    </m:d>
                  </m:oMath>
                </a14:m>
                <a:r>
                  <a:rPr lang="it-IT" dirty="0" smtClean="0"/>
                  <a:t> </a:t>
                </a:r>
              </a:p>
              <a:p>
                <a:pPr marL="0" indent="0" algn="ctr">
                  <a:buNone/>
                </a:pPr>
                <a:endParaRPr lang="it-IT" dirty="0"/>
              </a:p>
              <a:p>
                <a:pPr marL="0" indent="0" algn="ctr">
                  <a:buNone/>
                </a:pPr>
                <a:r>
                  <a:rPr lang="it-IT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t-IT" b="1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it-IT" b="1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it-IT" b="1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it-IT" b="1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it-IT" b="1" i="1" dirty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/>
                          </a:rPr>
                          <m:t>− </m:t>
                        </m:r>
                        <m:r>
                          <a:rPr lang="it-IT" b="1" i="1" dirty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it-IT" b="1" i="1" dirty="0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/>
                          </a:rPr>
                          <m:t> −</m:t>
                        </m:r>
                        <m:rad>
                          <m:radPr>
                            <m:degHide m:val="on"/>
                            <m:ctrlPr>
                              <a:rPr lang="it-IT" b="1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it-IT" b="1" i="1">
                                    <a:solidFill>
                                      <a:schemeClr val="accent3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it-IT" b="1" i="1">
                                    <a:solidFill>
                                      <a:schemeClr val="accent3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it-IT" b="1" i="1">
                                    <a:solidFill>
                                      <a:schemeClr val="accent3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it-IT" b="1" i="1" dirty="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− </m:t>
                            </m:r>
                            <m:r>
                              <a:rPr lang="it-IT" b="1" i="1" dirty="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</m:rad>
                      </m:e>
                    </m:d>
                  </m:oMath>
                </a14:m>
                <a:endParaRPr lang="it-IT" b="1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6" name="Segnaposto contenuto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88640"/>
            <a:ext cx="114617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16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De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falsum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ponendi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1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Regula</a:t>
            </a:r>
            <a:r>
              <a:rPr lang="it-IT" sz="31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III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sz="half" idx="1"/>
              </p:nvPr>
            </p:nvSpPr>
            <p:spPr>
              <a:ln w="12700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/>
                          </a:rPr>
                        </m:ctrlPr>
                      </m:fPr>
                      <m:num>
                        <m:r>
                          <a:rPr lang="it-IT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it-IT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it-IT" dirty="0" smtClean="0">
                    <a:latin typeface="Book Antiqua" pitchFamily="18" charset="0"/>
                  </a:rPr>
                  <a:t>,  </a:t>
                </a:r>
                <a:r>
                  <a:rPr lang="it-IT" i="1" dirty="0" smtClean="0">
                    <a:latin typeface="Book Antiqua" pitchFamily="18" charset="0"/>
                  </a:rPr>
                  <a:t>m</a:t>
                </a:r>
                <a:r>
                  <a:rPr lang="it-IT" dirty="0" smtClean="0">
                    <a:latin typeface="Book Antiqua" pitchFamily="18" charset="0"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/>
                          </a:rPr>
                        </m:ctrlPr>
                      </m:fPr>
                      <m:num>
                        <m:r>
                          <a:rPr lang="it-IT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it-IT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smtClean="0">
                    <a:latin typeface="Book Antiqua" pitchFamily="18" charset="0"/>
                  </a:rPr>
                  <a:t>,  </a:t>
                </a:r>
                <a:r>
                  <a:rPr lang="it-IT" i="1" dirty="0" smtClean="0">
                    <a:latin typeface="Book Antiqua" pitchFamily="18" charset="0"/>
                  </a:rPr>
                  <a:t>m</a:t>
                </a:r>
                <a:r>
                  <a:rPr lang="it-IT" dirty="0">
                    <a:latin typeface="Book Antiqua" pitchFamily="18" charset="0"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/>
                          </a:rPr>
                        </m:ctrlPr>
                      </m:fPr>
                      <m:num>
                        <m:r>
                          <a:rPr lang="it-IT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it-IT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i="1" dirty="0" smtClean="0">
                    <a:latin typeface="Book Antiqua" pitchFamily="18" charset="0"/>
                  </a:rPr>
                  <a:t>m</a:t>
                </a:r>
                <a:r>
                  <a:rPr lang="it-IT" dirty="0" smtClean="0">
                    <a:latin typeface="Book Antiqua" pitchFamily="18" charset="0"/>
                  </a:rPr>
                  <a:t>. R. </a:t>
                </a:r>
                <a:r>
                  <a:rPr lang="it-IT" i="1" dirty="0">
                    <a:latin typeface="Book Antiqua" pitchFamily="18" charset="0"/>
                  </a:rPr>
                  <a:t>m</a:t>
                </a:r>
                <a:r>
                  <a:rPr lang="it-IT" dirty="0">
                    <a:latin typeface="Book Antiqua" pitchFamily="18" charset="0"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/>
                          </a:rPr>
                        </m:ctrlPr>
                      </m:fPr>
                      <m:num>
                        <m:r>
                          <a:rPr lang="it-IT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it-IT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it-IT" dirty="0">
                    <a:latin typeface="Book Antiqua" pitchFamily="18" charset="0"/>
                  </a:rPr>
                  <a:t> </a:t>
                </a:r>
                <a:endParaRPr lang="it-IT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:r>
                  <a:rPr lang="it-IT" dirty="0" smtClean="0">
                    <a:latin typeface="Book Antiqua" pitchFamily="18" charset="0"/>
                  </a:rPr>
                  <a:t>Operando ut </a:t>
                </a:r>
                <a:r>
                  <a:rPr lang="it-IT" dirty="0" err="1" smtClean="0">
                    <a:latin typeface="Book Antiqua" pitchFamily="18" charset="0"/>
                  </a:rPr>
                  <a:t>vides</a:t>
                </a:r>
                <a:r>
                  <a:rPr lang="it-IT" dirty="0" smtClean="0">
                    <a:latin typeface="Book Antiqua" pitchFamily="18" charset="0"/>
                  </a:rPr>
                  <a:t>, &amp; 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productum primi in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tertium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, est </a:t>
                </a:r>
                <a:r>
                  <a:rPr lang="it-IT" b="1" i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m.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it-I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i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p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. R.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it-I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𝟔</m:t>
                        </m:r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it-IT" b="1" dirty="0" smtClean="0">
                    <a:solidFill>
                      <a:srgbClr val="C00000"/>
                    </a:solidFill>
                  </a:rPr>
                  <a:t> 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quod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est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it-I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i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m.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it-I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it-IT" b="1" dirty="0">
                    <a:solidFill>
                      <a:srgbClr val="C00000"/>
                    </a:solidFill>
                    <a:latin typeface="Book Antiqua" pitchFamily="18" charset="0"/>
                  </a:rPr>
                  <a:t> 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&amp; </a:t>
                </a:r>
                <a:r>
                  <a:rPr lang="it-IT" dirty="0" smtClean="0">
                    <a:latin typeface="Book Antiqua" pitchFamily="18" charset="0"/>
                  </a:rPr>
                  <a:t>tantum </a:t>
                </a:r>
                <a:r>
                  <a:rPr lang="it-IT" dirty="0" err="1" smtClean="0">
                    <a:latin typeface="Book Antiqua" pitchFamily="18" charset="0"/>
                  </a:rPr>
                  <a:t>fit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ducto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secundo</a:t>
                </a:r>
                <a:r>
                  <a:rPr lang="it-IT" dirty="0" smtClean="0">
                    <a:latin typeface="Book Antiqua" pitchFamily="18" charset="0"/>
                  </a:rPr>
                  <a:t> numero in se.</a:t>
                </a:r>
                <a:endParaRPr lang="it-IT" dirty="0"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2857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60648"/>
            <a:ext cx="114617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contenuto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44008" y="1735435"/>
                <a:ext cx="4038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it-I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it-IT" b="1" dirty="0" smtClean="0">
                    <a:solidFill>
                      <a:srgbClr val="C00000"/>
                    </a:solidFill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t-IT" b="1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it-IT" b="1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it-IT" b="1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it-IT" b="1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it-IT" b="1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𝟒</m:t>
                            </m:r>
                          </m:den>
                        </m:f>
                        <m:r>
                          <a:rPr lang="it-IT" b="1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−</m:t>
                        </m:r>
                        <m:rad>
                          <m:radPr>
                            <m:degHide m:val="on"/>
                            <m:ctrlPr>
                              <a:rPr lang="it-IT" b="1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it-IT" b="1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it-IT" b="1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it-IT" b="1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it-IT" b="1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𝟒</m:t>
                                </m:r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it-IT" b="1" dirty="0" smtClean="0">
                    <a:solidFill>
                      <a:srgbClr val="C00000"/>
                    </a:solidFill>
                  </a:rPr>
                  <a:t> 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it-I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it-IT" b="1" dirty="0" smtClean="0">
                    <a:solidFill>
                      <a:srgbClr val="C0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it-I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it-IT" dirty="0" smtClean="0"/>
                  <a:t> </a:t>
                </a:r>
              </a:p>
              <a:p>
                <a:pPr marL="0" indent="0">
                  <a:buNone/>
                </a:pPr>
                <a:endParaRPr lang="it-IT" dirty="0" smtClean="0"/>
              </a:p>
              <a:p>
                <a:pPr marL="0" indent="0">
                  <a:buNone/>
                </a:pPr>
                <a:r>
                  <a:rPr lang="it-IT" dirty="0">
                    <a:latin typeface="Book Antiqua" pitchFamily="18" charset="0"/>
                  </a:rPr>
                  <a:t>i</a:t>
                </a:r>
                <a:r>
                  <a:rPr lang="it-IT" dirty="0" smtClean="0">
                    <a:latin typeface="Book Antiqua" pitchFamily="18" charset="0"/>
                  </a:rPr>
                  <a:t>l che presuppone</a:t>
                </a:r>
                <a:endParaRPr lang="it-IT" dirty="0">
                  <a:latin typeface="Book Antiqua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it-IT" b="1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it-IT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it-IT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it-IT" b="1" dirty="0">
                    <a:solidFill>
                      <a:schemeClr val="tx1"/>
                    </a:solidFill>
                  </a:rPr>
                  <a:t> </a:t>
                </a:r>
                <a:r>
                  <a:rPr lang="it-IT" b="1" dirty="0" smtClean="0">
                    <a:solidFill>
                      <a:schemeClr val="tx1"/>
                    </a:solidFill>
                  </a:rPr>
                  <a:t> .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it-IT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it-IT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it-IT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it-IT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𝟒</m:t>
                            </m:r>
                          </m:den>
                        </m:f>
                        <m:r>
                          <a:rPr lang="it-IT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</m:e>
                    </m:rad>
                    <m:r>
                      <a:rPr lang="it-IT" b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it-IT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it-IT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it-IT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it-IT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𝟔𝟒</m:t>
                            </m:r>
                          </m:den>
                        </m:f>
                      </m:e>
                    </m:rad>
                    <m:r>
                      <a:rPr lang="it-IT" b="1" i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it-IT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it-IT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endParaRPr lang="it-IT" dirty="0" smtClean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5" name="Segnaposto contenuto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44008" y="1735435"/>
                <a:ext cx="4038600" cy="4525963"/>
              </a:xfrm>
              <a:blipFill rotWithShape="1">
                <a:blip r:embed="rId4"/>
                <a:stretch>
                  <a:fillRect l="-317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372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olo 4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pPr algn="l"/>
                <a:r>
                  <a:rPr lang="it-IT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itchFamily="18" charset="0"/>
                  </a:rPr>
                  <a:t/>
                </a:r>
                <a:br>
                  <a:rPr lang="it-IT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itchFamily="18" charset="0"/>
                  </a:rPr>
                </a:br>
                <a:r>
                  <a:rPr lang="it-IT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itchFamily="18" charset="0"/>
                  </a:rPr>
                  <a:t>Qual è il segno di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it-IT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r>
                          <a:rPr lang="it-IT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/>
                          </a:rPr>
                          <m:t>𝟗</m:t>
                        </m:r>
                      </m:e>
                    </m:rad>
                  </m:oMath>
                </a14:m>
                <a:r>
                  <a:rPr lang="it-IT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itchFamily="18" charset="0"/>
                  </a:rPr>
                  <a:t>?</a:t>
                </a:r>
                <a:r>
                  <a:rPr lang="it-IT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itchFamily="18" charset="0"/>
                  </a:rPr>
                  <a:t/>
                </a:r>
                <a:br>
                  <a:rPr lang="it-IT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itchFamily="18" charset="0"/>
                  </a:rPr>
                </a:br>
                <a:endParaRPr lang="it-IT" dirty="0"/>
              </a:p>
            </p:txBody>
          </p:sp>
        </mc:Choice>
        <mc:Fallback xmlns="">
          <p:sp>
            <p:nvSpPr>
              <p:cNvPr id="5" name="Titolo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3111" b="-1595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Segnaposto contenuto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it-IT" i="1" dirty="0" smtClean="0">
                    <a:latin typeface="Book Antiqua" pitchFamily="18" charset="0"/>
                  </a:rPr>
                  <a:t>Ars magna </a:t>
                </a:r>
                <a:r>
                  <a:rPr lang="it-IT" i="1" dirty="0" err="1" smtClean="0">
                    <a:latin typeface="Book Antiqua" pitchFamily="18" charset="0"/>
                  </a:rPr>
                  <a:t>arithmeticae</a:t>
                </a:r>
                <a:r>
                  <a:rPr lang="it-IT" i="1" dirty="0" smtClean="0">
                    <a:latin typeface="Book Antiqua" pitchFamily="18" charset="0"/>
                  </a:rPr>
                  <a:t> </a:t>
                </a:r>
                <a:r>
                  <a:rPr lang="it-IT" dirty="0" smtClean="0">
                    <a:latin typeface="Book Antiqua" pitchFamily="18" charset="0"/>
                  </a:rPr>
                  <a:t>(1538-1542, ed. 1663) p.373</a:t>
                </a:r>
              </a:p>
              <a:p>
                <a:pPr marL="0" indent="0">
                  <a:buNone/>
                </a:pPr>
                <a:endParaRPr lang="it-IT" dirty="0">
                  <a:latin typeface="Book Antiqua" pitchFamily="18" charset="0"/>
                </a:endParaRPr>
              </a:p>
              <a:p>
                <a:pPr marL="0" indent="0">
                  <a:buNone/>
                </a:pPr>
                <a:r>
                  <a:rPr lang="it-IT" dirty="0" smtClean="0">
                    <a:latin typeface="Book Antiqua" pitchFamily="18" charset="0"/>
                  </a:rPr>
                  <a:t>Et nota </a:t>
                </a:r>
                <a:r>
                  <a:rPr lang="it-IT" dirty="0" err="1" smtClean="0">
                    <a:latin typeface="Book Antiqua" pitchFamily="18" charset="0"/>
                  </a:rPr>
                  <a:t>quod</a:t>
                </a:r>
                <a:r>
                  <a:rPr lang="it-IT" dirty="0" smtClean="0">
                    <a:latin typeface="Book Antiqua" pitchFamily="18" charset="0"/>
                  </a:rPr>
                  <a:t> R.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  <m:r>
                          <a:rPr lang="it-IT" b="0" i="1" smtClean="0">
                            <a:latin typeface="Cambria Math"/>
                          </a:rPr>
                          <m:t>.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9 est 3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  <m:r>
                          <a:rPr lang="it-IT" i="1">
                            <a:latin typeface="Cambria Math"/>
                          </a:rPr>
                          <m:t>.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vel</a:t>
                </a:r>
                <a:r>
                  <a:rPr lang="it-IT" dirty="0" smtClean="0">
                    <a:latin typeface="Book Antiqua" pitchFamily="18" charset="0"/>
                  </a:rPr>
                  <a:t> 3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𝑚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it-IT" dirty="0" smtClean="0">
                    <a:latin typeface="Book Antiqua" pitchFamily="18" charset="0"/>
                  </a:rPr>
                  <a:t>nam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smtClean="0">
                    <a:latin typeface="Book Antiqua" pitchFamily="18" charset="0"/>
                  </a:rPr>
                  <a:t>in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 &amp;</m:t>
                    </m:r>
                    <m:r>
                      <a:rPr lang="it-IT" i="1">
                        <a:latin typeface="Cambria Math"/>
                      </a:rPr>
                      <m:t> </m:t>
                    </m:r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in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faciunt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  <m:r>
                          <a:rPr lang="it-IT" i="1">
                            <a:latin typeface="Cambria Math"/>
                          </a:rPr>
                          <m:t>.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Igitur</a:t>
                </a:r>
                <a:r>
                  <a:rPr lang="it-IT" dirty="0" smtClean="0">
                    <a:latin typeface="Book Antiqua" pitchFamily="18" charset="0"/>
                  </a:rPr>
                  <a:t> R.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9 non est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3 </a:t>
                </a:r>
                <a:r>
                  <a:rPr lang="it-IT" dirty="0" err="1" smtClean="0">
                    <a:latin typeface="Book Antiqua" pitchFamily="18" charset="0"/>
                  </a:rPr>
                  <a:t>nec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sed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quaedam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tertia</a:t>
                </a:r>
                <a:r>
                  <a:rPr lang="it-IT" dirty="0" smtClean="0">
                    <a:latin typeface="Book Antiqua" pitchFamily="18" charset="0"/>
                  </a:rPr>
                  <a:t> natura </a:t>
                </a:r>
                <a:r>
                  <a:rPr lang="it-IT" dirty="0" err="1" smtClean="0">
                    <a:latin typeface="Book Antiqua" pitchFamily="18" charset="0"/>
                  </a:rPr>
                  <a:t>abscondita</a:t>
                </a:r>
                <a:r>
                  <a:rPr lang="it-IT" dirty="0" smtClean="0">
                    <a:latin typeface="Book Antiqua" pitchFamily="18" charset="0"/>
                  </a:rPr>
                  <a:t>.</a:t>
                </a:r>
                <a:endParaRPr lang="it-IT" dirty="0">
                  <a:latin typeface="Book Antiqua" pitchFamily="18" charset="0"/>
                </a:endParaRPr>
              </a:p>
            </p:txBody>
          </p:sp>
        </mc:Choice>
        <mc:Fallback>
          <p:sp>
            <p:nvSpPr>
              <p:cNvPr id="6" name="Segnaposto contenuto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887" r="-163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14617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32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Una nuova regola dei segni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it-IT" b="1" i="1" dirty="0" smtClean="0">
                    <a:latin typeface="Book Antiqua" pitchFamily="18" charset="0"/>
                  </a:rPr>
                  <a:t>De </a:t>
                </a:r>
                <a:r>
                  <a:rPr lang="it-IT" b="1" i="1" dirty="0" err="1" smtClean="0">
                    <a:latin typeface="Book Antiqua" pitchFamily="18" charset="0"/>
                  </a:rPr>
                  <a:t>regula</a:t>
                </a:r>
                <a:r>
                  <a:rPr lang="it-IT" b="1" i="1" dirty="0" smtClean="0">
                    <a:latin typeface="Book Antiqua" pitchFamily="18" charset="0"/>
                  </a:rPr>
                  <a:t> </a:t>
                </a:r>
                <a:r>
                  <a:rPr lang="it-IT" b="1" i="1" dirty="0" err="1" smtClean="0">
                    <a:latin typeface="Book Antiqua" pitchFamily="18" charset="0"/>
                  </a:rPr>
                  <a:t>aliza</a:t>
                </a:r>
                <a:r>
                  <a:rPr lang="it-IT" b="1" i="1" dirty="0" smtClean="0">
                    <a:latin typeface="Book Antiqua" pitchFamily="18" charset="0"/>
                  </a:rPr>
                  <a:t> </a:t>
                </a:r>
                <a:r>
                  <a:rPr lang="it-IT" b="1" i="1" dirty="0" err="1" smtClean="0">
                    <a:latin typeface="Book Antiqua" pitchFamily="18" charset="0"/>
                  </a:rPr>
                  <a:t>libellus</a:t>
                </a:r>
                <a:r>
                  <a:rPr lang="it-IT" dirty="0" smtClean="0">
                    <a:latin typeface="Book Antiqua" pitchFamily="18" charset="0"/>
                  </a:rPr>
                  <a:t>, 1570</a:t>
                </a:r>
              </a:p>
              <a:p>
                <a:pPr marL="0" indent="0">
                  <a:buNone/>
                </a:pPr>
                <a:r>
                  <a:rPr lang="it-IT" i="1" dirty="0" smtClean="0">
                    <a:latin typeface="Book Antiqua" pitchFamily="18" charset="0"/>
                  </a:rPr>
                  <a:t>Cap. </a:t>
                </a:r>
                <a:r>
                  <a:rPr lang="it-IT" i="1" dirty="0">
                    <a:latin typeface="Book Antiqua" pitchFamily="18" charset="0"/>
                  </a:rPr>
                  <a:t>XXII De </a:t>
                </a:r>
                <a:r>
                  <a:rPr lang="it-IT" i="1" dirty="0" err="1" smtClean="0">
                    <a:latin typeface="Book Antiqua" pitchFamily="18" charset="0"/>
                  </a:rPr>
                  <a:t>contemplatione</a:t>
                </a:r>
                <a:r>
                  <a:rPr lang="it-IT" i="1" dirty="0" smtClean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i="1" dirty="0" smtClean="0">
                    <a:latin typeface="Book Antiqua" pitchFamily="18" charset="0"/>
                  </a:rPr>
                  <a:t> et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i="1" dirty="0">
                    <a:latin typeface="Book Antiqua" pitchFamily="18" charset="0"/>
                  </a:rPr>
                  <a:t> et </a:t>
                </a:r>
                <a:r>
                  <a:rPr lang="it-IT" i="1" dirty="0" err="1">
                    <a:latin typeface="Book Antiqua" pitchFamily="18" charset="0"/>
                  </a:rPr>
                  <a:t>quod</a:t>
                </a:r>
                <a:r>
                  <a:rPr lang="it-IT" i="1" dirty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i="1" dirty="0">
                    <a:latin typeface="Book Antiqua" pitchFamily="18" charset="0"/>
                  </a:rPr>
                  <a:t> in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i="1" dirty="0">
                    <a:latin typeface="Book Antiqua" pitchFamily="18" charset="0"/>
                  </a:rPr>
                  <a:t> </a:t>
                </a:r>
                <a:r>
                  <a:rPr lang="it-IT" i="1" dirty="0" err="1">
                    <a:latin typeface="Book Antiqua" pitchFamily="18" charset="0"/>
                  </a:rPr>
                  <a:t>facit</a:t>
                </a:r>
                <a:r>
                  <a:rPr lang="it-IT" i="1" dirty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endParaRPr lang="it-IT" i="1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:r>
                  <a:rPr lang="it-IT" dirty="0">
                    <a:latin typeface="Book Antiqua" pitchFamily="18" charset="0"/>
                  </a:rPr>
                  <a:t>Et ideo </a:t>
                </a:r>
                <a:r>
                  <a:rPr lang="it-IT" dirty="0" err="1">
                    <a:latin typeface="Book Antiqua" pitchFamily="18" charset="0"/>
                  </a:rPr>
                  <a:t>patet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communis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error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dicentium</a:t>
                </a:r>
                <a:r>
                  <a:rPr lang="it-IT" dirty="0">
                    <a:latin typeface="Book Antiqua" pitchFamily="18" charset="0"/>
                  </a:rPr>
                  <a:t>, </a:t>
                </a:r>
                <a:r>
                  <a:rPr lang="it-IT" dirty="0" err="1">
                    <a:latin typeface="Book Antiqua" pitchFamily="18" charset="0"/>
                  </a:rPr>
                  <a:t>quod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m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in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m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producit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p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neque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enim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magis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m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in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m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producit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p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smtClean="0">
                    <a:latin typeface="Book Antiqua" pitchFamily="18" charset="0"/>
                  </a:rPr>
                  <a:t>quam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p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in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p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producat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m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. Et </a:t>
                </a:r>
                <a:r>
                  <a:rPr lang="it-IT" dirty="0" err="1">
                    <a:latin typeface="Book Antiqua" pitchFamily="18" charset="0"/>
                  </a:rPr>
                  <a:t>quia</a:t>
                </a:r>
                <a:r>
                  <a:rPr lang="it-IT" dirty="0">
                    <a:latin typeface="Book Antiqua" pitchFamily="18" charset="0"/>
                  </a:rPr>
                  <a:t> nos ubique </a:t>
                </a:r>
                <a:r>
                  <a:rPr lang="it-IT" dirty="0" err="1">
                    <a:latin typeface="Book Antiqua" pitchFamily="18" charset="0"/>
                  </a:rPr>
                  <a:t>diximus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contrarium</a:t>
                </a:r>
                <a:r>
                  <a:rPr lang="it-IT" dirty="0">
                    <a:latin typeface="Book Antiqua" pitchFamily="18" charset="0"/>
                  </a:rPr>
                  <a:t>, ideo </a:t>
                </a:r>
                <a:r>
                  <a:rPr lang="it-IT" dirty="0" err="1">
                    <a:latin typeface="Book Antiqua" pitchFamily="18" charset="0"/>
                  </a:rPr>
                  <a:t>docebo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causam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huius</a:t>
                </a:r>
                <a:r>
                  <a:rPr lang="it-IT" dirty="0">
                    <a:latin typeface="Book Antiqua" pitchFamily="18" charset="0"/>
                  </a:rPr>
                  <a:t>, quare in </a:t>
                </a:r>
                <a:r>
                  <a:rPr lang="it-IT" dirty="0" err="1">
                    <a:latin typeface="Book Antiqua" pitchFamily="18" charset="0"/>
                  </a:rPr>
                  <a:t>operatione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m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in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m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videatur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producere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>
                            <a:latin typeface="Cambria Math"/>
                          </a:rPr>
                          <m:t>p</m:t>
                        </m:r>
                      </m:e>
                    </m:acc>
                  </m:oMath>
                </a14:m>
                <a:r>
                  <a:rPr lang="it-IT" dirty="0">
                    <a:latin typeface="Book Antiqua" pitchFamily="18" charset="0"/>
                  </a:rPr>
                  <a:t> et </a:t>
                </a:r>
                <a:r>
                  <a:rPr lang="it-IT" dirty="0" err="1">
                    <a:latin typeface="Book Antiqua" pitchFamily="18" charset="0"/>
                  </a:rPr>
                  <a:t>quomodo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>
                    <a:latin typeface="Book Antiqua" pitchFamily="18" charset="0"/>
                  </a:rPr>
                  <a:t>debeat</a:t>
                </a:r>
                <a:r>
                  <a:rPr lang="it-IT" dirty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intelligi</a:t>
                </a:r>
                <a:r>
                  <a:rPr lang="it-IT" dirty="0" smtClean="0">
                    <a:latin typeface="Book Antiqua" pitchFamily="18" charset="0"/>
                  </a:rPr>
                  <a:t>.</a:t>
                </a:r>
                <a:endParaRPr lang="it-IT" dirty="0"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4" t="-2695" r="-2222" b="-107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48680"/>
            <a:ext cx="1146175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09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contenuto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8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it-IT" sz="28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</m:t>
                      </m:r>
                      <m:r>
                        <a:rPr lang="it-IT" sz="28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𝒑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𝒙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it-IT" sz="28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𝒒</m:t>
                      </m:r>
                    </m:oMath>
                  </m:oMathPara>
                </a14:m>
                <a:endParaRPr lang="it-IT" sz="28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it-IT" sz="28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</m:t>
                      </m:r>
                      <m:r>
                        <a:rPr lang="it-IT" sz="28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𝒒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it-IT" sz="28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𝒑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it-IT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it-IT" sz="28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it-IT" sz="28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𝒑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𝒙</m:t>
                      </m:r>
                      <m:r>
                        <a:rPr lang="it-IT" sz="28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</m:t>
                      </m:r>
                      <m:r>
                        <a:rPr lang="it-IT" sz="28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𝒒</m:t>
                      </m:r>
                    </m:oMath>
                  </m:oMathPara>
                </a14:m>
                <a:endParaRPr lang="it-IT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endParaRPr>
              </a:p>
              <a:p>
                <a:pPr marL="0" indent="0">
                  <a:buNone/>
                </a:pPr>
                <a:endParaRPr lang="it-IT" dirty="0" smtClean="0"/>
              </a:p>
              <a:p>
                <a:pPr marL="0" indent="0">
                  <a:buNone/>
                </a:pPr>
                <a:endParaRPr lang="it-IT" dirty="0" smtClean="0"/>
              </a:p>
              <a:p>
                <a:pPr marL="0" indent="0" algn="r">
                  <a:buNone/>
                </a:pPr>
                <a:r>
                  <a:rPr lang="it-IT" sz="44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 Antiqua" pitchFamily="18" charset="0"/>
                  </a:rPr>
                  <a:t>Le equazioni</a:t>
                </a:r>
              </a:p>
              <a:p>
                <a:pPr marL="0" indent="0" algn="r">
                  <a:buNone/>
                </a:pPr>
                <a:r>
                  <a:rPr lang="it-IT" sz="4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 Antiqua" pitchFamily="18" charset="0"/>
                  </a:rPr>
                  <a:t>d</a:t>
                </a:r>
                <a:r>
                  <a:rPr lang="it-IT" sz="44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 Antiqua" pitchFamily="18" charset="0"/>
                  </a:rPr>
                  <a:t>i terzo grado</a:t>
                </a:r>
                <a:endParaRPr lang="it-IT" sz="4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5" name="Segnaposto contenuto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35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778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Corrispondenza</a:t>
            </a:r>
            <a:b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Cardano 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-</a:t>
            </a: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Tartaglia </a:t>
            </a:r>
            <a:endParaRPr lang="it-IT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it-IT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it-IT" dirty="0">
              <a:latin typeface="Book Antiqua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it-IT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0" indent="0">
              <a:buNone/>
            </a:pPr>
            <a:r>
              <a:rPr lang="it-IT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N</a:t>
            </a:r>
            <a:r>
              <a:rPr lang="it-IT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 </a:t>
            </a:r>
            <a:r>
              <a:rPr lang="it-IT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Tartaglia, </a:t>
            </a:r>
            <a:r>
              <a:rPr lang="it-IT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1546</a:t>
            </a:r>
          </a:p>
          <a:p>
            <a:pPr marL="0" indent="0">
              <a:buNone/>
            </a:pPr>
            <a:r>
              <a:rPr lang="it-IT" b="1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Quesiti </a:t>
            </a:r>
            <a:r>
              <a:rPr lang="it-IT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et </a:t>
            </a:r>
            <a:r>
              <a:rPr lang="it-IT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inventioni</a:t>
            </a:r>
            <a:r>
              <a:rPr lang="it-IT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diverse</a:t>
            </a:r>
            <a:endParaRPr lang="it-IT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0" indent="0">
              <a:buNone/>
            </a:pPr>
            <a:endParaRPr lang="it-IT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L’ultimo libro è dedicato alla ricostruzione della</a:t>
            </a:r>
            <a:endParaRPr lang="it-IT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vicenda</a:t>
            </a:r>
          </a:p>
          <a:p>
            <a:pPr marL="0" indent="0">
              <a:buNone/>
            </a:pPr>
            <a:endParaRPr lang="it-IT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12 </a:t>
            </a:r>
            <a:r>
              <a:rPr lang="it-IT" dirty="0">
                <a:latin typeface="Book Antiqua" pitchFamily="18" charset="0"/>
              </a:rPr>
              <a:t>febbraio 1539 </a:t>
            </a:r>
            <a:endParaRPr lang="it-IT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– </a:t>
            </a:r>
            <a:r>
              <a:rPr lang="it-IT" dirty="0">
                <a:latin typeface="Book Antiqua" pitchFamily="18" charset="0"/>
              </a:rPr>
              <a:t>5 gennaio 1540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3168000" cy="4439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5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Primi contatti </a:t>
            </a:r>
            <a:b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fra Cardano e Tartaglia</a:t>
            </a:r>
            <a:r>
              <a:rPr lang="it-IT" sz="3600" b="1" dirty="0"/>
              <a:t/>
            </a:r>
            <a:br>
              <a:rPr lang="it-IT" sz="3600" b="1" dirty="0"/>
            </a:br>
            <a:r>
              <a:rPr lang="it-IT" sz="28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Quesiti et </a:t>
            </a:r>
            <a:r>
              <a:rPr lang="it-IT" sz="2800" b="1" i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inventioni</a:t>
            </a:r>
            <a:r>
              <a:rPr lang="it-IT" sz="28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diverse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1325"/>
            <a:ext cx="8229600" cy="4525963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it-IT" sz="2800">
                <a:solidFill>
                  <a:srgbClr val="0000FF"/>
                </a:solidFill>
                <a:latin typeface="Book Antiqua" pitchFamily="18" charset="0"/>
              </a:rPr>
              <a:t>[2 gennaio 1539]</a:t>
            </a:r>
            <a:r>
              <a:rPr lang="it-IT" sz="2800">
                <a:latin typeface="Book Antiqua" pitchFamily="18" charset="0"/>
              </a:rPr>
              <a:t> … et per tanto sua eccellentia vi prega che voi gli vogliati mandare di gratia tal regola da voi trovata [cosa e cubo uguale a numero], &amp; se 'l vi pare lui la dara fora in la presente sua opera sotto vostro nome, &amp; se anchor el non vi pare, che lui la dia fora, la tenera secreta ...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it-IT" sz="2800">
                <a:solidFill>
                  <a:srgbClr val="0000FF"/>
                </a:solidFill>
                <a:latin typeface="Book Antiqua" pitchFamily="18" charset="0"/>
              </a:rPr>
              <a:t>[risposta di Tartaglia]</a:t>
            </a:r>
            <a:r>
              <a:rPr lang="it-IT" sz="2800">
                <a:latin typeface="Book Antiqua" pitchFamily="18" charset="0"/>
              </a:rPr>
              <a:t>: Diceti a sua eccellentia, che quella mi perdona, che quando vorò publicar tal mia inventione la voro publicar in opere mie, &amp; non in opere de altri, si che sua eccellentia mi habbia per iscuso.</a:t>
            </a:r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093787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98438"/>
            <a:ext cx="1223963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9177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Cardano a Tartaglia</a:t>
            </a:r>
            <a:b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12 febbraio 1539</a:t>
            </a:r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it-IT">
                <a:latin typeface="Book Antiqua" pitchFamily="18" charset="0"/>
              </a:rPr>
              <a:t>… e trarvi fora di fantasia che voi vi crediate essere si grande vi faro conoscere con amorevole admonitioni per le vostre parole medesime che seti più appresso a la valle che alla sumita del monte… vi domando di gratia con che credeti di parlare con li vostri scolari, over con huomini… oltra a ciò vi laudai molto al Signor Marchese, pensando fosti più gentil riconoscitore et piu humano, et piu cortese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88913"/>
            <a:ext cx="1223963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093787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07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Cardano a Tartaglia</a:t>
            </a:r>
            <a:b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19 marzo 1539</a:t>
            </a:r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algn="just">
              <a:buFontTx/>
              <a:buNone/>
            </a:pPr>
            <a:r>
              <a:rPr lang="it-IT" sz="2800">
                <a:latin typeface="Book Antiqua" pitchFamily="18" charset="0"/>
              </a:rPr>
              <a:t>… et mi comandò di subito vi </a:t>
            </a:r>
          </a:p>
          <a:p>
            <a:pPr algn="just">
              <a:buFontTx/>
              <a:buNone/>
            </a:pPr>
            <a:r>
              <a:rPr lang="it-IT" sz="2800">
                <a:latin typeface="Book Antiqua" pitchFamily="18" charset="0"/>
              </a:rPr>
              <a:t>scrivesse la presente con grande instantia</a:t>
            </a:r>
          </a:p>
          <a:p>
            <a:pPr algn="just">
              <a:buFontTx/>
              <a:buNone/>
            </a:pPr>
            <a:r>
              <a:rPr lang="it-IT" sz="2800">
                <a:latin typeface="Book Antiqua" pitchFamily="18" charset="0"/>
              </a:rPr>
              <a:t> in nome suo, avvisandovi che vista la presente dovesti venire à Milano senza fallo, che vorria parlar con voi. Et così ve essorto à dover venir subito, et non pensarvi su, perche il detto S. Marchese è si gentil remuneratore delli virtuosi, si liberale, et si magnanimo che niuna persona che serve sua eccellentia … resta discontento</a:t>
            </a: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093787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4" name="Picture 6" descr="180px-Titian_-_Marchese_del_Vast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33375"/>
            <a:ext cx="171450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4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La regola di Tartaglia</a:t>
            </a:r>
            <a:b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25 marzo 1539</a:t>
            </a:r>
            <a:endParaRPr lang="it-IT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it-IT" i="1">
                <a:latin typeface="Book Antiqua" pitchFamily="18" charset="0"/>
              </a:rPr>
              <a:t>Quando chel cubo con le cose appresso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it-IT" i="1">
                <a:latin typeface="Book Antiqua" pitchFamily="18" charset="0"/>
              </a:rPr>
              <a:t>Se agguaglia à qualche numero discreto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x</a:t>
            </a:r>
            <a:r>
              <a:rPr lang="it-IT" b="1" baseline="30000">
                <a:solidFill>
                  <a:srgbClr val="800080"/>
                </a:solidFill>
                <a:latin typeface="Book Antiqua" pitchFamily="18" charset="0"/>
              </a:rPr>
              <a:t>3 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+ p</a:t>
            </a: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x 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= q      [1]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i="1">
                <a:latin typeface="Book Antiqua" pitchFamily="18" charset="0"/>
              </a:rPr>
              <a:t>Trovan due altri differenti in esso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u – v = q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i="1">
                <a:latin typeface="Book Antiqua" pitchFamily="18" charset="0"/>
              </a:rPr>
              <a:t>Ch’el lor produtto sempre sia eguale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i="1">
                <a:latin typeface="Book Antiqua" pitchFamily="18" charset="0"/>
              </a:rPr>
              <a:t>Al terzo cubo delle cose netto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uv = (p/3)</a:t>
            </a:r>
            <a:r>
              <a:rPr lang="it-IT" b="1" baseline="30000">
                <a:solidFill>
                  <a:srgbClr val="800080"/>
                </a:solidFill>
                <a:latin typeface="Book Antiqua" pitchFamily="18" charset="0"/>
              </a:rPr>
              <a:t>3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88913"/>
            <a:ext cx="1223963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43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b="1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algn="r">
              <a:buFontTx/>
              <a:buNone/>
            </a:pPr>
            <a:r>
              <a:rPr lang="it-IT" dirty="0">
                <a:latin typeface="Book Antiqua" pitchFamily="18" charset="0"/>
              </a:rPr>
              <a:t>Risolvente quadratica </a:t>
            </a:r>
          </a:p>
          <a:p>
            <a:pPr algn="just">
              <a:buFontTx/>
              <a:buNone/>
            </a:pPr>
            <a:endParaRPr lang="it-IT" i="1" dirty="0">
              <a:latin typeface="Book Antiqua" pitchFamily="18" charset="0"/>
            </a:endParaRPr>
          </a:p>
          <a:p>
            <a:pPr algn="just">
              <a:buFontTx/>
              <a:buNone/>
            </a:pPr>
            <a:endParaRPr lang="it-IT" i="1" dirty="0">
              <a:latin typeface="Book Antiqua" pitchFamily="18" charset="0"/>
            </a:endParaRPr>
          </a:p>
          <a:p>
            <a:pPr algn="just">
              <a:buFontTx/>
              <a:buNone/>
            </a:pPr>
            <a:endParaRPr lang="it-IT" i="1" dirty="0">
              <a:latin typeface="Book Antiqua" pitchFamily="18" charset="0"/>
            </a:endParaRPr>
          </a:p>
          <a:p>
            <a:pPr algn="just">
              <a:buFontTx/>
              <a:buNone/>
            </a:pPr>
            <a:endParaRPr lang="it-IT" i="1" dirty="0">
              <a:latin typeface="Book Antiqua" pitchFamily="18" charset="0"/>
            </a:endParaRPr>
          </a:p>
          <a:p>
            <a:pPr algn="just">
              <a:buFontTx/>
              <a:buNone/>
            </a:pPr>
            <a:endParaRPr lang="it-IT" i="1" dirty="0">
              <a:latin typeface="Book Antiqua" pitchFamily="18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88913"/>
            <a:ext cx="1223963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3038475" cy="180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276475"/>
            <a:ext cx="3749675" cy="93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644900"/>
            <a:ext cx="4259262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47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La regola di Tartaglia</a:t>
            </a:r>
            <a:r>
              <a:rPr lang="it-IT" sz="3600" b="1" dirty="0">
                <a:solidFill>
                  <a:srgbClr val="800000"/>
                </a:solidFill>
                <a:latin typeface="Book Antiqua" pitchFamily="18" charset="0"/>
              </a:rPr>
              <a:t/>
            </a:r>
            <a:br>
              <a:rPr lang="it-IT" sz="3600" b="1" dirty="0">
                <a:solidFill>
                  <a:srgbClr val="800000"/>
                </a:solidFill>
                <a:latin typeface="Book Antiqua" pitchFamily="18" charset="0"/>
              </a:rPr>
            </a:br>
            <a:endParaRPr lang="it-IT" sz="3600" b="1" dirty="0">
              <a:solidFill>
                <a:srgbClr val="800000"/>
              </a:solidFill>
              <a:latin typeface="Book Antiqua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it-IT" i="1">
                <a:latin typeface="Book Antiqua" pitchFamily="18" charset="0"/>
              </a:rPr>
              <a:t>El residuo poi suo generale</a:t>
            </a:r>
          </a:p>
          <a:p>
            <a:pPr algn="just">
              <a:buFontTx/>
              <a:buNone/>
            </a:pPr>
            <a:r>
              <a:rPr lang="it-IT" i="1">
                <a:latin typeface="Book Antiqua" pitchFamily="18" charset="0"/>
              </a:rPr>
              <a:t>Delli lor lati cubi ben sottratti</a:t>
            </a:r>
          </a:p>
          <a:p>
            <a:pPr algn="just">
              <a:buFontTx/>
              <a:buNone/>
            </a:pPr>
            <a:r>
              <a:rPr lang="it-IT" i="1">
                <a:latin typeface="Book Antiqua" pitchFamily="18" charset="0"/>
              </a:rPr>
              <a:t>Varra la tua cosa principale</a:t>
            </a:r>
          </a:p>
          <a:p>
            <a:pPr algn="ctr">
              <a:buFontTx/>
              <a:buNone/>
            </a:pPr>
            <a:endParaRPr lang="it-IT" b="1" baseline="44000">
              <a:solidFill>
                <a:srgbClr val="800080"/>
              </a:solidFill>
              <a:latin typeface="Book Antiqua" pitchFamily="18" charset="0"/>
            </a:endParaRPr>
          </a:p>
          <a:p>
            <a:pPr algn="ctr">
              <a:buFontTx/>
              <a:buNone/>
            </a:pPr>
            <a:r>
              <a:rPr lang="it-IT" b="1" baseline="44000">
                <a:solidFill>
                  <a:srgbClr val="800080"/>
                </a:solidFill>
                <a:latin typeface="Book Antiqua" pitchFamily="18" charset="0"/>
              </a:rPr>
              <a:t>3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√u – </a:t>
            </a:r>
            <a:r>
              <a:rPr lang="it-IT" b="1" baseline="44000">
                <a:solidFill>
                  <a:srgbClr val="800080"/>
                </a:solidFill>
                <a:latin typeface="Book Antiqua" pitchFamily="18" charset="0"/>
              </a:rPr>
              <a:t>3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√v = </a:t>
            </a: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x</a:t>
            </a:r>
          </a:p>
          <a:p>
            <a:pPr algn="ctr">
              <a:buFontTx/>
              <a:buNone/>
            </a:pPr>
            <a:endParaRPr lang="it-IT" b="1" i="1">
              <a:solidFill>
                <a:srgbClr val="800080"/>
              </a:solidFill>
              <a:latin typeface="Book Antiqua" pitchFamily="18" charset="0"/>
            </a:endParaRPr>
          </a:p>
          <a:p>
            <a:endParaRPr lang="it-IT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652963"/>
            <a:ext cx="8732838" cy="133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88913"/>
            <a:ext cx="1223963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420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La regola di Tartaglia</a:t>
            </a:r>
            <a:endParaRPr lang="it-IT" sz="3600" b="1" dirty="0">
              <a:solidFill>
                <a:srgbClr val="800000"/>
              </a:solidFill>
              <a:latin typeface="Book Antiqua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In el secondo de cotesti atti</a:t>
            </a:r>
          </a:p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Quando che’l cubo restasse lui solo</a:t>
            </a:r>
          </a:p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Tu osservarai quest’altri contratti</a:t>
            </a:r>
          </a:p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Del numero farai due tal part’à volo</a:t>
            </a:r>
          </a:p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Che l’una in l’altra si produca schietto</a:t>
            </a:r>
          </a:p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El terzo cubo delle cose in stolo</a:t>
            </a:r>
          </a:p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Delle qual poi, per comun precetto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88913"/>
            <a:ext cx="1223963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97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La regola di Tartaglia</a:t>
            </a:r>
            <a:endParaRPr lang="it-IT" sz="3600" b="1" dirty="0">
              <a:solidFill>
                <a:srgbClr val="800000"/>
              </a:solidFill>
              <a:latin typeface="Book Antiqua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Terrai li lati cubi insieme gionti</a:t>
            </a:r>
          </a:p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Et cotal somma sara il tuo concetto</a:t>
            </a:r>
          </a:p>
          <a:p>
            <a:pPr>
              <a:buFontTx/>
              <a:buNone/>
            </a:pPr>
            <a:endParaRPr lang="it-IT" i="1">
              <a:latin typeface="Book Antiqua" pitchFamily="18" charset="0"/>
            </a:endParaRPr>
          </a:p>
          <a:p>
            <a:pPr algn="ctr">
              <a:buFontTx/>
              <a:buNone/>
            </a:pP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x</a:t>
            </a:r>
            <a:r>
              <a:rPr lang="it-IT" b="1" baseline="30000">
                <a:solidFill>
                  <a:srgbClr val="800080"/>
                </a:solidFill>
                <a:latin typeface="Book Antiqua" pitchFamily="18" charset="0"/>
              </a:rPr>
              <a:t>3 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= p</a:t>
            </a: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x 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+ q   [2]</a:t>
            </a:r>
          </a:p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 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88913"/>
            <a:ext cx="1223963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92600"/>
            <a:ext cx="8580438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52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La regola di Tartaglia</a:t>
            </a:r>
            <a:endParaRPr lang="it-IT" sz="3600" b="1" dirty="0">
              <a:solidFill>
                <a:srgbClr val="800000"/>
              </a:solidFill>
              <a:latin typeface="Book Antiqua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El terzo poi de questi nostri conti</a:t>
            </a:r>
          </a:p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Se solve col secondo se ben guardi</a:t>
            </a:r>
          </a:p>
          <a:p>
            <a:pPr>
              <a:buFontTx/>
              <a:buNone/>
            </a:pPr>
            <a:r>
              <a:rPr lang="it-IT" i="1">
                <a:latin typeface="Book Antiqua" pitchFamily="18" charset="0"/>
              </a:rPr>
              <a:t>Che per natura son quasi congionti</a:t>
            </a:r>
          </a:p>
          <a:p>
            <a:pPr>
              <a:buFontTx/>
              <a:buNone/>
            </a:pPr>
            <a:endParaRPr lang="it-IT" i="1">
              <a:latin typeface="Book Antiqua" pitchFamily="18" charset="0"/>
            </a:endParaRPr>
          </a:p>
          <a:p>
            <a:pPr algn="ctr">
              <a:buFontTx/>
              <a:buNone/>
            </a:pP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x</a:t>
            </a:r>
            <a:r>
              <a:rPr lang="it-IT" b="1" baseline="30000">
                <a:solidFill>
                  <a:srgbClr val="800080"/>
                </a:solidFill>
                <a:latin typeface="Book Antiqua" pitchFamily="18" charset="0"/>
              </a:rPr>
              <a:t>3 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+ q </a:t>
            </a: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= 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p</a:t>
            </a: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x    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[3]</a:t>
            </a:r>
            <a:endParaRPr lang="it-IT">
              <a:latin typeface="Book Antiqua" pitchFamily="18" charset="0"/>
            </a:endParaRPr>
          </a:p>
          <a:p>
            <a:pPr>
              <a:buFontTx/>
              <a:buNone/>
            </a:pPr>
            <a:endParaRPr lang="it-IT">
              <a:latin typeface="Book Antiqua" pitchFamily="18" charset="0"/>
            </a:endParaRPr>
          </a:p>
          <a:p>
            <a:pPr algn="ctr">
              <a:buFontTx/>
              <a:buNone/>
            </a:pP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x</a:t>
            </a:r>
            <a:r>
              <a:rPr lang="it-IT" b="1" baseline="30000">
                <a:solidFill>
                  <a:srgbClr val="800080"/>
                </a:solidFill>
                <a:latin typeface="Book Antiqua" pitchFamily="18" charset="0"/>
              </a:rPr>
              <a:t>3 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= p</a:t>
            </a: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x 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+ q</a:t>
            </a:r>
            <a:r>
              <a:rPr lang="it-IT" b="1" i="1">
                <a:solidFill>
                  <a:srgbClr val="800080"/>
                </a:solidFill>
                <a:latin typeface="Book Antiqua" pitchFamily="18" charset="0"/>
              </a:rPr>
              <a:t>    </a:t>
            </a:r>
            <a:r>
              <a:rPr lang="it-IT" b="1">
                <a:solidFill>
                  <a:srgbClr val="800080"/>
                </a:solidFill>
                <a:latin typeface="Book Antiqua" pitchFamily="18" charset="0"/>
              </a:rPr>
              <a:t>[2]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88913"/>
            <a:ext cx="1223963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75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Le formule di </a:t>
            </a: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Tartaglia: </a:t>
            </a:r>
            <a:b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un’obiezione</a:t>
            </a:r>
            <a:endParaRPr lang="it-IT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dirty="0">
                <a:latin typeface="Book Antiqua" pitchFamily="18" charset="0"/>
              </a:rPr>
              <a:t>Valgono solo per equazioni </a:t>
            </a:r>
            <a:r>
              <a:rPr lang="it-IT" b="1" dirty="0" smtClean="0">
                <a:latin typeface="Book Antiqua" pitchFamily="18" charset="0"/>
              </a:rPr>
              <a:t>ridotte</a:t>
            </a:r>
            <a:endParaRPr lang="it-IT" b="1" dirty="0">
              <a:latin typeface="Book Antiqua" pitchFamily="18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it-IT" i="1" dirty="0">
                <a:latin typeface="Book Antiqua" pitchFamily="18" charset="0"/>
              </a:rPr>
              <a:t>x</a:t>
            </a:r>
            <a:r>
              <a:rPr lang="it-IT" baseline="30000" dirty="0">
                <a:latin typeface="Book Antiqua" pitchFamily="18" charset="0"/>
              </a:rPr>
              <a:t>3</a:t>
            </a:r>
            <a:r>
              <a:rPr lang="it-IT" dirty="0">
                <a:latin typeface="Book Antiqua" pitchFamily="18" charset="0"/>
              </a:rPr>
              <a:t> + </a:t>
            </a:r>
            <a:r>
              <a:rPr lang="it-IT" dirty="0" err="1">
                <a:latin typeface="Book Antiqua" pitchFamily="18" charset="0"/>
              </a:rPr>
              <a:t>p</a:t>
            </a:r>
            <a:r>
              <a:rPr lang="it-IT" i="1" dirty="0" err="1">
                <a:latin typeface="Book Antiqua" pitchFamily="18" charset="0"/>
              </a:rPr>
              <a:t>x</a:t>
            </a:r>
            <a:r>
              <a:rPr lang="it-IT" dirty="0">
                <a:latin typeface="Book Antiqua" pitchFamily="18" charset="0"/>
              </a:rPr>
              <a:t> + </a:t>
            </a:r>
            <a:r>
              <a:rPr lang="it-IT" i="1" dirty="0">
                <a:latin typeface="Book Antiqua" pitchFamily="18" charset="0"/>
              </a:rPr>
              <a:t>q</a:t>
            </a:r>
            <a:r>
              <a:rPr lang="it-IT" dirty="0">
                <a:latin typeface="Book Antiqua" pitchFamily="18" charset="0"/>
              </a:rPr>
              <a:t> = 0              [1]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it-IT" dirty="0">
              <a:latin typeface="Book Antiqua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>
                <a:latin typeface="Book Antiqua" pitchFamily="18" charset="0"/>
              </a:rPr>
              <a:t>e non per equazioni cubiche </a:t>
            </a:r>
            <a:r>
              <a:rPr lang="it-IT" b="1" dirty="0">
                <a:latin typeface="Book Antiqua" pitchFamily="18" charset="0"/>
              </a:rPr>
              <a:t>complete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it-IT" i="1" dirty="0">
                <a:latin typeface="Book Antiqua" pitchFamily="18" charset="0"/>
              </a:rPr>
              <a:t>x</a:t>
            </a:r>
            <a:r>
              <a:rPr lang="it-IT" baseline="30000" dirty="0">
                <a:latin typeface="Book Antiqua" pitchFamily="18" charset="0"/>
              </a:rPr>
              <a:t>3</a:t>
            </a:r>
            <a:r>
              <a:rPr lang="it-IT" dirty="0">
                <a:latin typeface="Book Antiqua" pitchFamily="18" charset="0"/>
              </a:rPr>
              <a:t> + r</a:t>
            </a:r>
            <a:r>
              <a:rPr lang="it-IT" i="1" dirty="0">
                <a:latin typeface="Book Antiqua" pitchFamily="18" charset="0"/>
              </a:rPr>
              <a:t>x</a:t>
            </a:r>
            <a:r>
              <a:rPr lang="it-IT" baseline="30000" dirty="0">
                <a:latin typeface="Book Antiqua" pitchFamily="18" charset="0"/>
              </a:rPr>
              <a:t>2</a:t>
            </a:r>
            <a:r>
              <a:rPr lang="it-IT" dirty="0">
                <a:latin typeface="Book Antiqua" pitchFamily="18" charset="0"/>
              </a:rPr>
              <a:t> + </a:t>
            </a:r>
            <a:r>
              <a:rPr lang="it-IT" dirty="0" err="1">
                <a:latin typeface="Book Antiqua" pitchFamily="18" charset="0"/>
              </a:rPr>
              <a:t>p</a:t>
            </a:r>
            <a:r>
              <a:rPr lang="it-IT" i="1" dirty="0" err="1">
                <a:latin typeface="Book Antiqua" pitchFamily="18" charset="0"/>
              </a:rPr>
              <a:t>x</a:t>
            </a:r>
            <a:r>
              <a:rPr lang="it-IT" dirty="0">
                <a:latin typeface="Book Antiqua" pitchFamily="18" charset="0"/>
              </a:rPr>
              <a:t> + </a:t>
            </a:r>
            <a:r>
              <a:rPr lang="it-IT" i="1" dirty="0">
                <a:latin typeface="Book Antiqua" pitchFamily="18" charset="0"/>
              </a:rPr>
              <a:t>q</a:t>
            </a:r>
            <a:r>
              <a:rPr lang="it-IT" dirty="0">
                <a:latin typeface="Book Antiqua" pitchFamily="18" charset="0"/>
              </a:rPr>
              <a:t> = 0              [2]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it-IT" dirty="0">
              <a:latin typeface="Book Antiqua" pitchFamily="18" charset="0"/>
            </a:endParaRPr>
          </a:p>
          <a:p>
            <a:pPr>
              <a:buFontTx/>
              <a:buNone/>
            </a:pPr>
            <a:r>
              <a:rPr lang="it-IT" dirty="0" smtClean="0">
                <a:latin typeface="Book Antiqua" pitchFamily="18" charset="0"/>
              </a:rPr>
              <a:t>Era però noto che</a:t>
            </a:r>
          </a:p>
          <a:p>
            <a:pPr algn="ctr">
              <a:buFontTx/>
              <a:buNone/>
            </a:pPr>
            <a:r>
              <a:rPr lang="it-IT" i="1" dirty="0" smtClean="0">
                <a:latin typeface="Book Antiqua" pitchFamily="18" charset="0"/>
              </a:rPr>
              <a:t>x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>
                <a:latin typeface="Book Antiqua" pitchFamily="18" charset="0"/>
              </a:rPr>
              <a:t>= </a:t>
            </a:r>
            <a:r>
              <a:rPr lang="it-IT" i="1" dirty="0">
                <a:latin typeface="Book Antiqua" pitchFamily="18" charset="0"/>
              </a:rPr>
              <a:t>y</a:t>
            </a:r>
            <a:r>
              <a:rPr lang="it-IT" dirty="0">
                <a:latin typeface="Book Antiqua" pitchFamily="18" charset="0"/>
              </a:rPr>
              <a:t> – r/3</a:t>
            </a:r>
          </a:p>
          <a:p>
            <a:pPr>
              <a:buFontTx/>
              <a:buNone/>
            </a:pPr>
            <a:endParaRPr lang="it-IT" i="1" dirty="0">
              <a:latin typeface="Book Antiqua" pitchFamily="18" charset="0"/>
            </a:endParaRPr>
          </a:p>
          <a:p>
            <a:pPr>
              <a:buFontTx/>
              <a:buNone/>
            </a:pPr>
            <a:r>
              <a:rPr lang="it-IT" i="1" dirty="0">
                <a:latin typeface="Book Antiqua" pitchFamily="18" charset="0"/>
              </a:rPr>
              <a:t>x</a:t>
            </a:r>
            <a:r>
              <a:rPr lang="it-IT" baseline="30000" dirty="0">
                <a:latin typeface="Book Antiqua" pitchFamily="18" charset="0"/>
              </a:rPr>
              <a:t>3</a:t>
            </a:r>
            <a:r>
              <a:rPr lang="it-IT" dirty="0">
                <a:latin typeface="Book Antiqua" pitchFamily="18" charset="0"/>
              </a:rPr>
              <a:t> + r</a:t>
            </a:r>
            <a:r>
              <a:rPr lang="it-IT" i="1" dirty="0">
                <a:latin typeface="Book Antiqua" pitchFamily="18" charset="0"/>
              </a:rPr>
              <a:t>x</a:t>
            </a:r>
            <a:r>
              <a:rPr lang="it-IT" baseline="30000" dirty="0">
                <a:latin typeface="Book Antiqua" pitchFamily="18" charset="0"/>
              </a:rPr>
              <a:t>2</a:t>
            </a:r>
            <a:r>
              <a:rPr lang="it-IT" dirty="0">
                <a:latin typeface="Book Antiqua" pitchFamily="18" charset="0"/>
              </a:rPr>
              <a:t> + </a:t>
            </a:r>
            <a:r>
              <a:rPr lang="it-IT" dirty="0" err="1">
                <a:latin typeface="Book Antiqua" pitchFamily="18" charset="0"/>
              </a:rPr>
              <a:t>p</a:t>
            </a:r>
            <a:r>
              <a:rPr lang="it-IT" i="1" dirty="0" err="1">
                <a:latin typeface="Book Antiqua" pitchFamily="18" charset="0"/>
              </a:rPr>
              <a:t>x</a:t>
            </a:r>
            <a:r>
              <a:rPr lang="it-IT" dirty="0">
                <a:latin typeface="Book Antiqua" pitchFamily="18" charset="0"/>
              </a:rPr>
              <a:t> + </a:t>
            </a:r>
            <a:r>
              <a:rPr lang="it-IT" i="1" dirty="0">
                <a:latin typeface="Book Antiqua" pitchFamily="18" charset="0"/>
              </a:rPr>
              <a:t>q</a:t>
            </a:r>
            <a:r>
              <a:rPr lang="it-IT" dirty="0">
                <a:latin typeface="Book Antiqua" pitchFamily="18" charset="0"/>
              </a:rPr>
              <a:t> = 0    </a:t>
            </a:r>
            <a:r>
              <a:rPr lang="it-IT" b="1" dirty="0">
                <a:solidFill>
                  <a:srgbClr val="FF0000"/>
                </a:solidFill>
                <a:latin typeface="Book Antiqua" pitchFamily="18" charset="0"/>
              </a:rPr>
              <a:t>→   </a:t>
            </a:r>
            <a:r>
              <a:rPr lang="it-IT" i="1" dirty="0">
                <a:latin typeface="Book Antiqua" pitchFamily="18" charset="0"/>
              </a:rPr>
              <a:t>y</a:t>
            </a:r>
            <a:r>
              <a:rPr lang="it-IT" baseline="30000" dirty="0">
                <a:latin typeface="Book Antiqua" pitchFamily="18" charset="0"/>
              </a:rPr>
              <a:t>3</a:t>
            </a:r>
            <a:r>
              <a:rPr lang="it-IT" dirty="0">
                <a:latin typeface="Book Antiqua" pitchFamily="18" charset="0"/>
              </a:rPr>
              <a:t> + </a:t>
            </a:r>
            <a:r>
              <a:rPr lang="it-IT" dirty="0" err="1">
                <a:latin typeface="Book Antiqua" pitchFamily="18" charset="0"/>
              </a:rPr>
              <a:t>p</a:t>
            </a:r>
            <a:r>
              <a:rPr lang="it-IT" i="1" dirty="0" err="1">
                <a:latin typeface="Book Antiqua" pitchFamily="18" charset="0"/>
              </a:rPr>
              <a:t>y</a:t>
            </a:r>
            <a:r>
              <a:rPr lang="it-IT" dirty="0">
                <a:latin typeface="Book Antiqua" pitchFamily="18" charset="0"/>
              </a:rPr>
              <a:t> + </a:t>
            </a:r>
            <a:r>
              <a:rPr lang="it-IT" i="1" dirty="0">
                <a:latin typeface="Book Antiqua" pitchFamily="18" charset="0"/>
              </a:rPr>
              <a:t>q</a:t>
            </a:r>
            <a:r>
              <a:rPr lang="it-IT" dirty="0">
                <a:latin typeface="Book Antiqua" pitchFamily="18" charset="0"/>
              </a:rPr>
              <a:t> = 0</a:t>
            </a:r>
            <a:endParaRPr lang="it-IT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56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Cardano a Tartaglia</a:t>
            </a:r>
            <a:b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4 agosto 1539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>
                <a:latin typeface="Book Antiqua" pitchFamily="18" charset="0"/>
              </a:rPr>
              <a:t>… io ve ho mandato a domandare la resolutione de diversi quesiti alli quali non mi haveti risposto, et tra li altri quello di cubo equale a cose e numero… quando che il cubo della terza parte delle cose eccede il quadrato della metà del numero, allora non posso farli seguir la equatione come appare [</a:t>
            </a:r>
            <a:r>
              <a:rPr lang="it-IT" b="1">
                <a:solidFill>
                  <a:srgbClr val="CC0066"/>
                </a:solidFill>
                <a:latin typeface="Book Antiqua" pitchFamily="18" charset="0"/>
              </a:rPr>
              <a:t>Caso irriducibile</a:t>
            </a:r>
            <a:r>
              <a:rPr lang="it-IT">
                <a:latin typeface="Book Antiqua" pitchFamily="18" charset="0"/>
              </a:rPr>
              <a:t>]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093787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55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Il caso irriducibile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it-IT" sz="3600" b="1" i="1">
                <a:solidFill>
                  <a:srgbClr val="800080"/>
                </a:solidFill>
                <a:latin typeface="Book Antiqua" pitchFamily="18" charset="0"/>
              </a:rPr>
              <a:t>x</a:t>
            </a:r>
            <a:r>
              <a:rPr lang="it-IT" sz="3600" b="1" baseline="30000">
                <a:solidFill>
                  <a:srgbClr val="800080"/>
                </a:solidFill>
                <a:latin typeface="Book Antiqua" pitchFamily="18" charset="0"/>
              </a:rPr>
              <a:t>3 </a:t>
            </a:r>
            <a:r>
              <a:rPr lang="it-IT" sz="3600" b="1">
                <a:solidFill>
                  <a:srgbClr val="800080"/>
                </a:solidFill>
                <a:latin typeface="Book Antiqua" pitchFamily="18" charset="0"/>
              </a:rPr>
              <a:t>= p</a:t>
            </a:r>
            <a:r>
              <a:rPr lang="it-IT" sz="3600" b="1" i="1">
                <a:solidFill>
                  <a:srgbClr val="800080"/>
                </a:solidFill>
                <a:latin typeface="Book Antiqua" pitchFamily="18" charset="0"/>
              </a:rPr>
              <a:t>x </a:t>
            </a:r>
            <a:r>
              <a:rPr lang="it-IT" sz="3600" b="1">
                <a:solidFill>
                  <a:srgbClr val="800080"/>
                </a:solidFill>
                <a:latin typeface="Book Antiqua" pitchFamily="18" charset="0"/>
              </a:rPr>
              <a:t>+ q </a:t>
            </a:r>
          </a:p>
          <a:p>
            <a:pPr>
              <a:buFontTx/>
              <a:buNone/>
            </a:pPr>
            <a:r>
              <a:rPr lang="it-IT">
                <a:latin typeface="Book Antiqua" pitchFamily="18" charset="0"/>
              </a:rPr>
              <a:t>Quando </a:t>
            </a:r>
            <a:r>
              <a:rPr lang="it-IT" b="1">
                <a:latin typeface="Book Antiqua" pitchFamily="18" charset="0"/>
              </a:rPr>
              <a:t>(q²/4) - (p³/27)&lt;0 </a:t>
            </a:r>
            <a:r>
              <a:rPr lang="it-IT">
                <a:latin typeface="Book Antiqua" pitchFamily="18" charset="0"/>
              </a:rPr>
              <a:t> l’equazione ammette 3 soluzioni reali, ma si pone il problema di </a:t>
            </a:r>
            <a:r>
              <a:rPr lang="it-IT" b="1">
                <a:latin typeface="Book Antiqua" pitchFamily="18" charset="0"/>
              </a:rPr>
              <a:t>estrarre la radice quadrata di un numero negativo</a:t>
            </a:r>
          </a:p>
          <a:p>
            <a:pPr algn="ctr">
              <a:buFontTx/>
              <a:buNone/>
            </a:pPr>
            <a:endParaRPr lang="it-IT">
              <a:solidFill>
                <a:srgbClr val="800080"/>
              </a:solidFill>
              <a:latin typeface="Book Antiqua" pitchFamily="18" charset="0"/>
            </a:endParaRPr>
          </a:p>
          <a:p>
            <a:pPr>
              <a:buFontTx/>
              <a:buNone/>
            </a:pPr>
            <a:endParaRPr lang="it-IT" i="1">
              <a:latin typeface="Book Antiqua" pitchFamily="18" charset="0"/>
            </a:endParaRPr>
          </a:p>
          <a:p>
            <a:pPr>
              <a:buFontTx/>
              <a:buNone/>
            </a:pPr>
            <a:endParaRPr lang="it-IT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013325"/>
            <a:ext cx="8580438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81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Tartaglia a Cardano</a:t>
            </a:r>
            <a:b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7 agosto 1539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it-IT" dirty="0">
              <a:latin typeface="Book Antiqua" pitchFamily="18" charset="0"/>
            </a:endParaRPr>
          </a:p>
          <a:p>
            <a:pPr>
              <a:buFontTx/>
              <a:buNone/>
            </a:pPr>
            <a:r>
              <a:rPr lang="it-IT" dirty="0">
                <a:latin typeface="Book Antiqua" pitchFamily="18" charset="0"/>
              </a:rPr>
              <a:t>E pertanto ve rispondo, et dico che voi non </a:t>
            </a:r>
            <a:r>
              <a:rPr lang="it-IT" dirty="0" err="1">
                <a:latin typeface="Book Antiqua" pitchFamily="18" charset="0"/>
              </a:rPr>
              <a:t>haveti</a:t>
            </a:r>
            <a:r>
              <a:rPr lang="it-IT" dirty="0">
                <a:latin typeface="Book Antiqua" pitchFamily="18" charset="0"/>
              </a:rPr>
              <a:t> appresa la buona via per risolvere tal capitolo; anzi dico che tal vostro procedere è in tutto falso.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223962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122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Ars Magna</a:t>
            </a:r>
            <a:b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Cap. XII De cubo </a:t>
            </a:r>
            <a:r>
              <a:rPr lang="it-IT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aequali</a:t>
            </a:r>
            <a:r>
              <a:rPr lang="it-IT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rebus &amp; numero</a:t>
            </a:r>
            <a:endParaRPr lang="it-IT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67544" y="1556792"/>
            <a:ext cx="4038600" cy="4525963"/>
          </a:xfrm>
          <a:ln w="127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err="1" smtClean="0">
                <a:latin typeface="Book Antiqua" pitchFamily="18" charset="0"/>
              </a:rPr>
              <a:t>Regula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igitur</a:t>
            </a:r>
            <a:r>
              <a:rPr lang="it-IT" dirty="0" smtClean="0">
                <a:latin typeface="Book Antiqua" pitchFamily="18" charset="0"/>
              </a:rPr>
              <a:t> est,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cum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cubus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tertiae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partis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numerum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rerum,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maior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non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fuerit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quadrato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dimidij</a:t>
            </a:r>
            <a:r>
              <a:rPr lang="it-IT" b="1" dirty="0" smtClean="0">
                <a:solidFill>
                  <a:srgbClr val="C00000"/>
                </a:solidFill>
                <a:latin typeface="Book Antiqua" pitchFamily="18" charset="0"/>
              </a:rPr>
              <a:t> numeri </a:t>
            </a:r>
            <a:r>
              <a:rPr lang="it-IT" b="1" dirty="0" err="1" smtClean="0">
                <a:solidFill>
                  <a:srgbClr val="C00000"/>
                </a:solidFill>
                <a:latin typeface="Book Antiqua" pitchFamily="18" charset="0"/>
              </a:rPr>
              <a:t>aequa-tionis</a:t>
            </a:r>
            <a:r>
              <a:rPr lang="it-IT" dirty="0" smtClean="0">
                <a:latin typeface="Book Antiqua" pitchFamily="18" charset="0"/>
              </a:rPr>
              <a:t>, </a:t>
            </a:r>
            <a:r>
              <a:rPr lang="it-IT" dirty="0" err="1" smtClean="0">
                <a:latin typeface="Book Antiqua" pitchFamily="18" charset="0"/>
              </a:rPr>
              <a:t>auferes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ipsum</a:t>
            </a:r>
            <a:r>
              <a:rPr lang="it-IT" dirty="0" smtClean="0">
                <a:latin typeface="Book Antiqua" pitchFamily="18" charset="0"/>
              </a:rPr>
              <a:t> ex </a:t>
            </a:r>
            <a:r>
              <a:rPr lang="it-IT" dirty="0" err="1" smtClean="0">
                <a:latin typeface="Book Antiqua" pitchFamily="18" charset="0"/>
              </a:rPr>
              <a:t>eodem</a:t>
            </a:r>
            <a:r>
              <a:rPr lang="it-IT" dirty="0" smtClean="0">
                <a:latin typeface="Book Antiqua" pitchFamily="18" charset="0"/>
              </a:rPr>
              <a:t> &amp; </a:t>
            </a:r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residui </a:t>
            </a:r>
            <a:r>
              <a:rPr lang="it-IT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radicem</a:t>
            </a:r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adde</a:t>
            </a:r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dimidio numeri </a:t>
            </a:r>
            <a:r>
              <a:rPr lang="it-IT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aequationis</a:t>
            </a:r>
            <a:r>
              <a:rPr lang="it-IT" dirty="0" smtClean="0">
                <a:latin typeface="Book Antiqua" pitchFamily="18" charset="0"/>
              </a:rPr>
              <a:t>,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atque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iterum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minue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ab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eodem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dimidio; </a:t>
            </a:r>
            <a:endParaRPr lang="it-IT" b="1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contenuto 4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it-IT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r>
                        <a:rPr lang="it-IT" b="0" i="1" smtClean="0">
                          <a:latin typeface="Cambria Math"/>
                        </a:rPr>
                        <m:t>𝑝𝑥</m:t>
                      </m:r>
                      <m:r>
                        <a:rPr lang="it-IT" b="0" i="1" smtClean="0">
                          <a:latin typeface="Cambria Math"/>
                        </a:rPr>
                        <m:t>+</m:t>
                      </m:r>
                      <m:r>
                        <a:rPr lang="it-IT" b="0" i="1" smtClean="0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it-IT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it-IT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𝒑</m:t>
                                  </m:r>
                                </m:num>
                                <m:den>
                                  <m:r>
                                    <a:rPr lang="it-IT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𝟑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it-IT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&lt; </m:t>
                      </m:r>
                      <m:sSup>
                        <m:sSupPr>
                          <m:ctrlP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it-IT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𝒒</m:t>
                                  </m:r>
                                </m:num>
                                <m:den>
                                  <m:r>
                                    <a:rPr lang="it-IT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it-IT" b="1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:endParaRPr lang="it-IT" dirty="0">
                  <a:latin typeface="Book Antiqu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𝒒</m:t>
                          </m:r>
                        </m:num>
                        <m:den>
                          <m:r>
                            <a:rPr lang="it-IT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it-IT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ambria Math"/>
                        </a:rPr>
                        <m:t>+ </m:t>
                      </m:r>
                      <m:rad>
                        <m:radPr>
                          <m:degHide m:val="on"/>
                          <m:ctrlPr>
                            <a:rPr lang="it-IT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b="1" i="1">
                                          <a:solidFill>
                                            <a:schemeClr val="accent5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b="1" i="1">
                                          <a:solidFill>
                                            <a:schemeClr val="accent5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  <a:ea typeface="Cambria Math"/>
                                        </a:rPr>
                                        <m:t>𝒒</m:t>
                                      </m:r>
                                    </m:num>
                                    <m:den>
                                      <m:r>
                                        <a:rPr lang="it-IT" b="1" i="1">
                                          <a:solidFill>
                                            <a:schemeClr val="accent5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  <a:ea typeface="Cambria Math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it-IT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it-IT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it-IT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b="1" i="1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b="1" i="1">
                                          <a:solidFill>
                                            <a:schemeClr val="accent5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b="1" i="1">
                                          <a:solidFill>
                                            <a:schemeClr val="accent5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𝒑</m:t>
                                      </m:r>
                                    </m:num>
                                    <m:den>
                                      <m:r>
                                        <a:rPr lang="it-IT" b="1" i="1">
                                          <a:solidFill>
                                            <a:schemeClr val="accent5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𝟑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it-IT" b="1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it-IT" b="1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b="1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𝒒</m:t>
                          </m:r>
                        </m:num>
                        <m:den>
                          <m: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it-IT" b="1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−</m:t>
                      </m:r>
                      <m:r>
                        <a:rPr lang="it-IT" b="1" i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b="1" i="1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b="1" i="1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𝒒</m:t>
                                      </m:r>
                                    </m:num>
                                    <m:den>
                                      <m:r>
                                        <a:rPr lang="it-IT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𝟐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it-IT" b="1" i="1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it-IT" b="1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it-IT" b="1" i="1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b="1" i="1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𝒑</m:t>
                                      </m:r>
                                    </m:num>
                                    <m:den>
                                      <m:r>
                                        <a:rPr lang="it-IT" b="1" i="1">
                                          <a:solidFill>
                                            <a:schemeClr val="accent3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𝟑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it-IT" b="1" i="1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it-IT" b="1" dirty="0"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5" name="Segnaposto contenuto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16636"/>
            <a:ext cx="684000" cy="88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60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it-IT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Ars Magna</a:t>
            </a:r>
            <a:br>
              <a:rPr lang="it-IT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Cap. XII De cubo </a:t>
            </a:r>
            <a:r>
              <a:rPr lang="it-IT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aequali</a:t>
            </a:r>
            <a:r>
              <a:rPr lang="it-IT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rebus &amp; numero</a:t>
            </a:r>
            <a:endParaRPr lang="it-I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sz="half" idx="1"/>
              </p:nvPr>
            </p:nvSpPr>
            <p:spPr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>
                  <a:buNone/>
                </a:pPr>
                <a:r>
                  <a:rPr lang="it-IT" dirty="0" smtClean="0">
                    <a:latin typeface="Book Antiqua" pitchFamily="18" charset="0"/>
                  </a:rPr>
                  <a:t>Habebis, ut </a:t>
                </a:r>
                <a:r>
                  <a:rPr lang="it-IT" dirty="0" err="1" smtClean="0">
                    <a:latin typeface="Book Antiqua" pitchFamily="18" charset="0"/>
                  </a:rPr>
                  <a:t>dicunt</a:t>
                </a:r>
                <a:r>
                  <a:rPr lang="it-IT" dirty="0" smtClean="0">
                    <a:latin typeface="Book Antiqua" pitchFamily="18" charset="0"/>
                  </a:rPr>
                  <a:t>, </a:t>
                </a:r>
                <a:r>
                  <a:rPr lang="it-IT" dirty="0" err="1" smtClean="0">
                    <a:latin typeface="Book Antiqua" pitchFamily="18" charset="0"/>
                  </a:rPr>
                  <a:t>Binomium</a:t>
                </a:r>
                <a:r>
                  <a:rPr lang="it-IT" dirty="0" smtClean="0">
                    <a:latin typeface="Book Antiqua" pitchFamily="18" charset="0"/>
                  </a:rPr>
                  <a:t> &amp; </a:t>
                </a:r>
                <a:r>
                  <a:rPr lang="it-IT" dirty="0" err="1" smtClean="0">
                    <a:latin typeface="Book Antiqua" pitchFamily="18" charset="0"/>
                  </a:rPr>
                  <a:t>Apoto</a:t>
                </a:r>
                <a:r>
                  <a:rPr lang="it-IT" dirty="0" smtClean="0">
                    <a:latin typeface="Book Antiqua" pitchFamily="18" charset="0"/>
                  </a:rPr>
                  <a:t>-men, quorum R. </a:t>
                </a:r>
                <a:r>
                  <a:rPr lang="it-IT" dirty="0" err="1" smtClean="0">
                    <a:latin typeface="Book Antiqua" pitchFamily="18" charset="0"/>
                  </a:rPr>
                  <a:t>cubicae</a:t>
                </a:r>
                <a:endParaRPr lang="it-IT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:r>
                  <a:rPr lang="it-IT" dirty="0" err="1" smtClean="0">
                    <a:latin typeface="Book Antiqua" pitchFamily="18" charset="0"/>
                  </a:rPr>
                  <a:t>Iunctae</a:t>
                </a:r>
                <a:r>
                  <a:rPr lang="it-IT" dirty="0" smtClean="0">
                    <a:latin typeface="Book Antiqua" pitchFamily="18" charset="0"/>
                  </a:rPr>
                  <a:t> rem </a:t>
                </a:r>
                <a:r>
                  <a:rPr lang="it-IT" dirty="0" err="1" smtClean="0">
                    <a:latin typeface="Book Antiqua" pitchFamily="18" charset="0"/>
                  </a:rPr>
                  <a:t>ipsam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constituunt</a:t>
                </a:r>
                <a:r>
                  <a:rPr lang="it-IT" dirty="0" smtClean="0">
                    <a:latin typeface="Book Antiqua" pitchFamily="18" charset="0"/>
                  </a:rPr>
                  <a:t>. </a:t>
                </a:r>
              </a:p>
              <a:p>
                <a:pPr marL="0" indent="0">
                  <a:buNone/>
                </a:pPr>
                <a:endParaRPr lang="it-IT" dirty="0">
                  <a:latin typeface="Book Antiqu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it-IT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it-IT" b="0" i="1" smtClean="0">
                          <a:latin typeface="Cambria Math"/>
                        </a:rPr>
                        <m:t>=6</m:t>
                      </m:r>
                      <m:r>
                        <a:rPr lang="it-IT" b="0" i="1" smtClean="0">
                          <a:latin typeface="Cambria Math"/>
                        </a:rPr>
                        <m:t>𝑥</m:t>
                      </m:r>
                      <m:r>
                        <a:rPr lang="it-IT" b="0" i="1" smtClean="0">
                          <a:latin typeface="Cambria Math"/>
                        </a:rPr>
                        <m:t>+40</m:t>
                      </m:r>
                    </m:oMath>
                  </m:oMathPara>
                </a14:m>
                <a:endParaRPr lang="it-IT" b="0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:endParaRPr lang="it-IT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it-IT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it-IT" i="1">
                          <a:latin typeface="Cambria Math"/>
                        </a:rPr>
                        <m:t>=6</m:t>
                      </m:r>
                      <m:r>
                        <a:rPr lang="it-IT" i="1">
                          <a:latin typeface="Cambria Math"/>
                        </a:rPr>
                        <m:t>𝑥</m:t>
                      </m:r>
                      <m:r>
                        <a:rPr lang="it-IT" i="1">
                          <a:latin typeface="Cambria Math"/>
                        </a:rPr>
                        <m:t>+6</m:t>
                      </m:r>
                    </m:oMath>
                  </m:oMathPara>
                </a14:m>
                <a:endParaRPr lang="it-IT" dirty="0">
                  <a:latin typeface="Book Antiqua" pitchFamily="18" charset="0"/>
                </a:endParaRPr>
              </a:p>
              <a:p>
                <a:pPr marL="0" indent="0">
                  <a:buNone/>
                </a:pPr>
                <a:endParaRPr lang="it-IT" dirty="0"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2857" t="-1210" r="-1955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Segnaposto contenuto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0" i="1" smtClean="0">
                          <a:latin typeface="Cambria Math"/>
                        </a:rPr>
                        <m:t>𝑥</m:t>
                      </m:r>
                      <m:r>
                        <a:rPr lang="it-IT" sz="2400" b="0" i="1" smtClean="0">
                          <a:latin typeface="Cambria Math"/>
                        </a:rPr>
                        <m:t>= </m:t>
                      </m:r>
                      <m:rad>
                        <m:radPr>
                          <m:ctrlPr>
                            <a:rPr lang="it-IT" sz="2400" i="1" smtClean="0">
                              <a:latin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it-IT" sz="2400" b="0" i="1" smtClean="0">
                              <a:latin typeface="Cambria Math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it-IT" sz="24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it-IT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𝒒</m:t>
                              </m:r>
                            </m:num>
                            <m:den>
                              <m:r>
                                <a:rPr lang="it-IT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it-IT" sz="2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 </m:t>
                          </m:r>
                          <m:rad>
                            <m:radPr>
                              <m:degHide m:val="on"/>
                              <m:ctrlPr>
                                <a:rPr lang="it-IT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t-IT" sz="2400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it-IT" sz="24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it-IT" sz="24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𝒒</m:t>
                                          </m:r>
                                        </m:num>
                                        <m:den>
                                          <m:r>
                                            <a:rPr lang="it-IT" sz="24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𝟐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it-IT" sz="2400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it-IT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it-IT" sz="2400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it-IT" sz="24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it-IT" sz="24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  <m:t>𝒑</m:t>
                                          </m:r>
                                        </m:num>
                                        <m:den>
                                          <m:r>
                                            <a:rPr lang="it-IT" sz="24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  <m:t>𝟑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it-IT" sz="2400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𝟑</m:t>
                                  </m:r>
                                </m:sup>
                              </m:sSup>
                            </m:e>
                          </m:rad>
                          <m:r>
                            <m:rPr>
                              <m:nor/>
                            </m:rPr>
                            <a:rPr lang="it-IT" sz="2400" b="1" dirty="0">
                              <a:solidFill>
                                <a:schemeClr val="tx1"/>
                              </a:solidFill>
                              <a:latin typeface="Book Antiqua" pitchFamily="18" charset="0"/>
                            </a:rPr>
                            <m:t> </m:t>
                          </m:r>
                        </m:e>
                      </m:rad>
                      <m:r>
                        <a:rPr lang="it-IT" sz="24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it-IT" sz="2400" b="0" dirty="0" smtClean="0"/>
              </a:p>
              <a:p>
                <a:pPr marL="0" indent="0">
                  <a:buNone/>
                </a:pPr>
                <a:endParaRPr lang="it-IT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0" i="1" smtClean="0">
                          <a:latin typeface="Cambria Math"/>
                        </a:rPr>
                        <m:t>+</m:t>
                      </m:r>
                      <m:rad>
                        <m:radPr>
                          <m:ctrlPr>
                            <a:rPr lang="it-IT" sz="2400" i="1">
                              <a:latin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it-IT" sz="2400" i="1">
                              <a:latin typeface="Cambria Math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it-IT" sz="2400" b="1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it-IT" sz="2400" b="1" i="1">
                                  <a:latin typeface="Cambria Math"/>
                                </a:rPr>
                                <m:t>𝒒</m:t>
                              </m:r>
                            </m:num>
                            <m:den>
                              <m:r>
                                <a:rPr lang="it-IT" sz="2400" b="1" i="1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it-IT" sz="2400" b="1" i="1" smtClean="0">
                              <a:latin typeface="Cambria Math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it-IT" sz="2400" b="1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t-IT" sz="2400" b="1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sz="2400" b="1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it-IT" sz="2400" b="1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it-IT" sz="2400" b="1" i="1">
                                              <a:latin typeface="Cambria Math"/>
                                              <a:ea typeface="Cambria Math"/>
                                            </a:rPr>
                                            <m:t>𝒒</m:t>
                                          </m:r>
                                        </m:num>
                                        <m:den>
                                          <m:r>
                                            <a:rPr lang="it-IT" sz="2400" b="1" i="1">
                                              <a:latin typeface="Cambria Math"/>
                                              <a:ea typeface="Cambria Math"/>
                                            </a:rPr>
                                            <m:t>𝟐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it-IT" sz="2400" b="1" i="1"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it-IT" sz="2400" b="1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it-IT" sz="24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sz="24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it-IT" sz="2400" b="1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it-IT" sz="2400" b="1" i="1">
                                              <a:latin typeface="Cambria Math"/>
                                            </a:rPr>
                                            <m:t>𝒑</m:t>
                                          </m:r>
                                        </m:num>
                                        <m:den>
                                          <m:r>
                                            <a:rPr lang="it-IT" sz="2400" b="1" i="1">
                                              <a:latin typeface="Cambria Math"/>
                                            </a:rPr>
                                            <m:t>𝟑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it-IT" sz="2400" b="1" i="1">
                                      <a:latin typeface="Cambria Math"/>
                                    </a:rPr>
                                    <m:t>𝟑</m:t>
                                  </m:r>
                                </m:sup>
                              </m:sSup>
                            </m:e>
                          </m:rad>
                          <m:r>
                            <m:rPr>
                              <m:nor/>
                            </m:rPr>
                            <a:rPr lang="it-IT" sz="2400" b="1" dirty="0">
                              <a:latin typeface="Book Antiqua" pitchFamily="18" charset="0"/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it-IT" sz="2400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4" name="Segnaposto contenuto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82625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00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sz="5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Ars Magna</a:t>
            </a:r>
            <a:br>
              <a:rPr lang="it-IT" sz="5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Cap. XII De cubo </a:t>
            </a:r>
            <a:r>
              <a:rPr lang="it-IT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aequali</a:t>
            </a:r>
            <a:r>
              <a:rPr lang="it-IT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rebus &amp; numero</a:t>
            </a:r>
            <a:endParaRPr lang="it-IT" sz="36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 smtClean="0">
                <a:latin typeface="Book Antiqua" pitchFamily="18" charset="0"/>
              </a:rPr>
              <a:t>At </a:t>
            </a:r>
            <a:r>
              <a:rPr lang="it-IT" dirty="0" err="1" smtClean="0">
                <a:latin typeface="Book Antiqua" pitchFamily="18" charset="0"/>
              </a:rPr>
              <a:t>ubi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cubus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tertiae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partis</a:t>
            </a:r>
            <a:r>
              <a:rPr lang="it-IT" dirty="0" smtClean="0">
                <a:latin typeface="Book Antiqua" pitchFamily="18" charset="0"/>
              </a:rPr>
              <a:t> numeri rerum </a:t>
            </a:r>
            <a:r>
              <a:rPr lang="it-IT" dirty="0" err="1" smtClean="0">
                <a:latin typeface="Book Antiqua" pitchFamily="18" charset="0"/>
              </a:rPr>
              <a:t>excedat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quadratum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dimidij</a:t>
            </a:r>
            <a:r>
              <a:rPr lang="it-IT" dirty="0" smtClean="0">
                <a:latin typeface="Book Antiqua" pitchFamily="18" charset="0"/>
              </a:rPr>
              <a:t> numeri </a:t>
            </a:r>
            <a:r>
              <a:rPr lang="it-IT" dirty="0" err="1" smtClean="0">
                <a:latin typeface="Book Antiqua" pitchFamily="18" charset="0"/>
              </a:rPr>
              <a:t>aequationis</a:t>
            </a:r>
            <a:endParaRPr lang="it-IT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it-IT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(1545)</a:t>
            </a:r>
            <a:r>
              <a:rPr lang="it-IT" dirty="0" smtClean="0">
                <a:latin typeface="Book Antiqua" pitchFamily="18" charset="0"/>
              </a:rPr>
              <a:t>… per </a:t>
            </a:r>
            <a:r>
              <a:rPr lang="it-IT" dirty="0" err="1" smtClean="0">
                <a:latin typeface="Book Antiqua" pitchFamily="18" charset="0"/>
              </a:rPr>
              <a:t>quaestionem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Alizam</a:t>
            </a:r>
            <a:r>
              <a:rPr lang="it-IT" dirty="0" smtClean="0">
                <a:latin typeface="Book Antiqua" pitchFamily="18" charset="0"/>
              </a:rPr>
              <a:t>, de qua in libro de </a:t>
            </a:r>
            <a:r>
              <a:rPr lang="it-IT" dirty="0" err="1" smtClean="0">
                <a:latin typeface="Book Antiqua" pitchFamily="18" charset="0"/>
              </a:rPr>
              <a:t>quaestionibus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Geometricis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dictum</a:t>
            </a:r>
            <a:r>
              <a:rPr lang="it-IT" dirty="0" smtClean="0">
                <a:latin typeface="Book Antiqua" pitchFamily="18" charset="0"/>
              </a:rPr>
              <a:t> est, </a:t>
            </a:r>
            <a:r>
              <a:rPr lang="it-IT" dirty="0" err="1" smtClean="0">
                <a:latin typeface="Book Antiqua" pitchFamily="18" charset="0"/>
              </a:rPr>
              <a:t>sed</a:t>
            </a:r>
            <a:r>
              <a:rPr lang="it-IT" dirty="0" smtClean="0">
                <a:latin typeface="Book Antiqua" pitchFamily="18" charset="0"/>
              </a:rPr>
              <a:t> si </a:t>
            </a:r>
            <a:r>
              <a:rPr lang="it-IT" dirty="0" err="1" smtClean="0">
                <a:latin typeface="Book Antiqua" pitchFamily="18" charset="0"/>
              </a:rPr>
              <a:t>libet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tantam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effugere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difficultatem</a:t>
            </a:r>
            <a:r>
              <a:rPr lang="it-IT" dirty="0" smtClean="0">
                <a:latin typeface="Book Antiqua" pitchFamily="18" charset="0"/>
              </a:rPr>
              <a:t>, </a:t>
            </a:r>
            <a:r>
              <a:rPr lang="it-IT" dirty="0" err="1" smtClean="0">
                <a:latin typeface="Book Antiqua" pitchFamily="18" charset="0"/>
              </a:rPr>
              <a:t>plerumque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capitulum</a:t>
            </a:r>
            <a:r>
              <a:rPr lang="it-IT" dirty="0" smtClean="0">
                <a:latin typeface="Book Antiqua" pitchFamily="18" charset="0"/>
              </a:rPr>
              <a:t> 25 </a:t>
            </a:r>
            <a:r>
              <a:rPr lang="it-IT" dirty="0" err="1" smtClean="0">
                <a:latin typeface="Book Antiqua" pitchFamily="18" charset="0"/>
              </a:rPr>
              <a:t>huius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tibi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satisfacit</a:t>
            </a:r>
            <a:r>
              <a:rPr lang="it-IT" dirty="0" smtClean="0">
                <a:latin typeface="Book Antiqua" pitchFamily="18" charset="0"/>
              </a:rPr>
              <a:t>.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(1570)</a:t>
            </a:r>
            <a:r>
              <a:rPr lang="it-IT" dirty="0" smtClean="0">
                <a:latin typeface="Book Antiqua" pitchFamily="18" charset="0"/>
              </a:rPr>
              <a:t>…. </a:t>
            </a:r>
            <a:r>
              <a:rPr lang="it-IT" dirty="0" err="1" smtClean="0">
                <a:latin typeface="Book Antiqua" pitchFamily="18" charset="0"/>
              </a:rPr>
              <a:t>Tunc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consules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librum</a:t>
            </a:r>
            <a:r>
              <a:rPr lang="it-IT" dirty="0" smtClean="0">
                <a:latin typeface="Book Antiqua" pitchFamily="18" charset="0"/>
              </a:rPr>
              <a:t> </a:t>
            </a:r>
            <a:r>
              <a:rPr lang="it-IT" dirty="0" err="1" smtClean="0">
                <a:latin typeface="Book Antiqua" pitchFamily="18" charset="0"/>
              </a:rPr>
              <a:t>Alizae</a:t>
            </a:r>
            <a:r>
              <a:rPr lang="it-IT" dirty="0" smtClean="0">
                <a:latin typeface="Book Antiqua" pitchFamily="18" charset="0"/>
              </a:rPr>
              <a:t> hic </a:t>
            </a:r>
            <a:r>
              <a:rPr lang="it-IT" dirty="0" err="1" smtClean="0">
                <a:latin typeface="Book Antiqua" pitchFamily="18" charset="0"/>
              </a:rPr>
              <a:t>adiectum</a:t>
            </a:r>
            <a:r>
              <a:rPr lang="it-IT" dirty="0" smtClean="0">
                <a:latin typeface="Book Antiqua" pitchFamily="18" charset="0"/>
              </a:rPr>
              <a:t> </a:t>
            </a:r>
            <a:endParaRPr lang="it-IT" dirty="0">
              <a:latin typeface="Book Antiqua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682625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816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Ars Magna</a:t>
            </a:r>
            <a:b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t-IT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Cap. </a:t>
            </a:r>
            <a:r>
              <a:rPr lang="it-IT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XXV </a:t>
            </a:r>
            <a:r>
              <a:rPr lang="it-IT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De </a:t>
            </a:r>
            <a:r>
              <a:rPr lang="it-IT" sz="31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capitulis</a:t>
            </a:r>
            <a:r>
              <a:rPr lang="it-IT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it-IT" sz="31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imperfectis</a:t>
            </a:r>
            <a:r>
              <a:rPr lang="it-IT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&amp; </a:t>
            </a:r>
            <a:r>
              <a:rPr lang="it-IT" sz="31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specialis</a:t>
            </a:r>
            <a:endParaRPr lang="it-IT" sz="3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egnaposto contenuto 3"/>
              <p:cNvSpPr>
                <a:spLocks noGrp="1"/>
              </p:cNvSpPr>
              <p:nvPr>
                <p:ph sz="half" idx="1"/>
              </p:nvPr>
            </p:nvSpPr>
            <p:spPr>
              <a:ln w="12700">
                <a:solidFill>
                  <a:schemeClr val="tx1"/>
                </a:solidFill>
              </a:ln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it-IT" dirty="0" smtClean="0">
                    <a:latin typeface="Book Antiqua" pitchFamily="18" charset="0"/>
                  </a:rPr>
                  <a:t>Cubus </a:t>
                </a:r>
                <a:r>
                  <a:rPr lang="it-IT" dirty="0" err="1" smtClean="0">
                    <a:latin typeface="Book Antiqua" pitchFamily="18" charset="0"/>
                  </a:rPr>
                  <a:t>aequatur</a:t>
                </a:r>
                <a:r>
                  <a:rPr lang="it-IT" dirty="0" smtClean="0">
                    <a:latin typeface="Book Antiqua" pitchFamily="18" charset="0"/>
                  </a:rPr>
                  <a:t> 16 rebus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21; </a:t>
                </a:r>
                <a:r>
                  <a:rPr lang="it-IT" dirty="0" err="1" smtClean="0">
                    <a:latin typeface="Book Antiqua" pitchFamily="18" charset="0"/>
                  </a:rPr>
                  <a:t>tunc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quia</a:t>
                </a:r>
                <a:r>
                  <a:rPr lang="it-IT" dirty="0" smtClean="0">
                    <a:latin typeface="Book Antiqua" pitchFamily="18" charset="0"/>
                  </a:rPr>
                  <a:t> addito 27 numero cubo ad 21 </a:t>
                </a:r>
                <a:r>
                  <a:rPr lang="it-IT" dirty="0" err="1" smtClean="0">
                    <a:latin typeface="Book Antiqua" pitchFamily="18" charset="0"/>
                  </a:rPr>
                  <a:t>fit</a:t>
                </a:r>
                <a:r>
                  <a:rPr lang="it-IT" dirty="0" smtClean="0">
                    <a:latin typeface="Book Antiqua" pitchFamily="18" charset="0"/>
                  </a:rPr>
                  <a:t> 48 qui </a:t>
                </a:r>
                <a:r>
                  <a:rPr lang="it-IT" dirty="0" err="1" smtClean="0">
                    <a:latin typeface="Book Antiqua" pitchFamily="18" charset="0"/>
                  </a:rPr>
                  <a:t>producitur</a:t>
                </a:r>
                <a:r>
                  <a:rPr lang="it-IT" dirty="0" smtClean="0">
                    <a:latin typeface="Book Antiqua" pitchFamily="18" charset="0"/>
                  </a:rPr>
                  <a:t> ex 3 R cubica 27 in 16 </a:t>
                </a:r>
                <a:r>
                  <a:rPr lang="it-IT" dirty="0" err="1" smtClean="0">
                    <a:latin typeface="Book Antiqua" pitchFamily="18" charset="0"/>
                  </a:rPr>
                  <a:t>numerum</a:t>
                </a:r>
                <a:r>
                  <a:rPr lang="it-IT" dirty="0" smtClean="0">
                    <a:latin typeface="Book Antiqua" pitchFamily="18" charset="0"/>
                  </a:rPr>
                  <a:t> rerum, ideo dico </a:t>
                </a:r>
                <a:r>
                  <a:rPr lang="it-IT" dirty="0" err="1" smtClean="0">
                    <a:latin typeface="Book Antiqua" pitchFamily="18" charset="0"/>
                  </a:rPr>
                  <a:t>quod</a:t>
                </a:r>
                <a:r>
                  <a:rPr lang="it-IT" dirty="0" smtClean="0">
                    <a:latin typeface="Book Antiqua" pitchFamily="18" charset="0"/>
                  </a:rPr>
                  <a:t> res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3 </a:t>
                </a:r>
                <a:r>
                  <a:rPr lang="it-IT" dirty="0" err="1" smtClean="0">
                    <a:latin typeface="Book Antiqua" pitchFamily="18" charset="0"/>
                  </a:rPr>
                  <a:t>erit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communis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divisor</a:t>
                </a:r>
                <a:r>
                  <a:rPr lang="it-IT" dirty="0" smtClean="0">
                    <a:latin typeface="Book Antiqua" pitchFamily="18" charset="0"/>
                  </a:rPr>
                  <a:t>, … inde </a:t>
                </a:r>
                <a:r>
                  <a:rPr lang="it-IT" dirty="0" err="1" smtClean="0">
                    <a:latin typeface="Book Antiqua" pitchFamily="18" charset="0"/>
                  </a:rPr>
                  <a:t>facta</a:t>
                </a:r>
                <a:r>
                  <a:rPr lang="it-IT" dirty="0" smtClean="0">
                    <a:latin typeface="Book Antiqua" pitchFamily="18" charset="0"/>
                  </a:rPr>
                  <a:t> divisione </a:t>
                </a:r>
                <a:r>
                  <a:rPr lang="it-IT" dirty="0" err="1" smtClean="0">
                    <a:latin typeface="Book Antiqua" pitchFamily="18" charset="0"/>
                  </a:rPr>
                  <a:t>habebis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dirty="0" err="1" smtClean="0">
                    <a:latin typeface="Book Antiqua" pitchFamily="18" charset="0"/>
                  </a:rPr>
                  <a:t>quadratum</a:t>
                </a:r>
                <a:r>
                  <a:rPr lang="it-IT" dirty="0" smtClean="0">
                    <a:latin typeface="Book Antiqu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3 rebus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>
                    <a:latin typeface="Book Antiqua" pitchFamily="18" charset="0"/>
                  </a:rPr>
                  <a:t> 9 </a:t>
                </a:r>
                <a:r>
                  <a:rPr lang="it-IT" dirty="0" err="1" smtClean="0">
                    <a:latin typeface="Book Antiqua" pitchFamily="18" charset="0"/>
                  </a:rPr>
                  <a:t>aequalia</a:t>
                </a:r>
                <a:r>
                  <a:rPr lang="it-IT" dirty="0" smtClean="0">
                    <a:latin typeface="Book Antiqua" pitchFamily="18" charset="0"/>
                  </a:rPr>
                  <a:t> 16…</a:t>
                </a:r>
                <a:endParaRPr lang="it-IT" dirty="0"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4" name="Segnaposto contenuto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2406" t="-1075" r="-3910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contenuto 4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it-IT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it-IT" i="1">
                          <a:latin typeface="Cambria Math"/>
                        </a:rPr>
                        <m:t>=16</m:t>
                      </m:r>
                      <m:r>
                        <a:rPr lang="it-IT" i="1">
                          <a:latin typeface="Cambria Math"/>
                        </a:rPr>
                        <m:t>𝑥</m:t>
                      </m:r>
                      <m:r>
                        <a:rPr lang="it-IT" i="1">
                          <a:latin typeface="Cambria Math"/>
                        </a:rPr>
                        <m:t>+21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it-IT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it-IT" i="1">
                          <a:latin typeface="Cambria Math"/>
                        </a:rPr>
                        <m:t>+27 =16</m:t>
                      </m:r>
                      <m:r>
                        <a:rPr lang="it-IT" i="1">
                          <a:latin typeface="Cambria Math"/>
                        </a:rPr>
                        <m:t>𝑥</m:t>
                      </m:r>
                      <m:r>
                        <a:rPr lang="it-IT" i="1">
                          <a:latin typeface="Cambria Math"/>
                        </a:rPr>
                        <m:t>+48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t-IT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it-IT" i="1">
                              <a:latin typeface="Cambria Math"/>
                            </a:rPr>
                            <m:t>𝑥</m:t>
                          </m:r>
                          <m:r>
                            <a:rPr lang="it-IT" i="1">
                              <a:latin typeface="Cambria Math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it-IT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it-IT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i="1">
                              <a:latin typeface="Cambria Math"/>
                            </a:rPr>
                            <m:t>−3</m:t>
                          </m:r>
                          <m:r>
                            <a:rPr lang="it-IT" i="1">
                              <a:latin typeface="Cambria Math"/>
                            </a:rPr>
                            <m:t>𝑥</m:t>
                          </m:r>
                          <m:r>
                            <a:rPr lang="it-IT" i="1">
                              <a:latin typeface="Cambria Math"/>
                            </a:rPr>
                            <m:t>+9</m:t>
                          </m:r>
                        </m:e>
                      </m:d>
                      <m:r>
                        <a:rPr lang="it-IT" i="1">
                          <a:latin typeface="Cambria Math"/>
                        </a:rPr>
                        <m:t>=16 </m:t>
                      </m:r>
                      <m:d>
                        <m:dPr>
                          <m:ctrlPr>
                            <a:rPr lang="it-IT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it-IT" i="1">
                              <a:latin typeface="Cambria Math"/>
                            </a:rPr>
                            <m:t>𝑥</m:t>
                          </m:r>
                          <m:r>
                            <a:rPr lang="it-IT" i="1">
                              <a:latin typeface="Cambria Math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endParaRPr lang="it-IT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it-IT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it-IT" i="1">
                          <a:latin typeface="Cambria Math"/>
                        </a:rPr>
                        <m:t>=3</m:t>
                      </m:r>
                      <m:r>
                        <a:rPr lang="it-IT" i="1">
                          <a:latin typeface="Cambria Math"/>
                        </a:rPr>
                        <m:t>𝑥</m:t>
                      </m:r>
                      <m:r>
                        <a:rPr lang="it-IT" i="1">
                          <a:latin typeface="Cambria Math"/>
                        </a:rPr>
                        <m:t>+7 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5" name="Segnaposto contenuto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60648"/>
            <a:ext cx="682625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27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39341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it-IT" sz="32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R.Bombelli</a:t>
            </a:r>
            <a:endParaRPr lang="it-IT" sz="32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>
              <a:buFontTx/>
              <a:buNone/>
            </a:pPr>
            <a:r>
              <a:rPr lang="it-IT" sz="4000" b="1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L’Algebra</a:t>
            </a:r>
            <a:endParaRPr lang="it-IT" sz="4000" b="1" i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>
              <a:buFontTx/>
              <a:buNone/>
            </a:pPr>
            <a:endParaRPr lang="it-IT" sz="4000" b="1" i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>
              <a:buFontTx/>
              <a:buNone/>
            </a:pPr>
            <a:r>
              <a:rPr lang="it-IT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1572 </a:t>
            </a:r>
            <a:r>
              <a:rPr lang="it-IT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primi 3 libri</a:t>
            </a:r>
          </a:p>
          <a:p>
            <a:pPr>
              <a:buFontTx/>
              <a:buNone/>
            </a:pPr>
            <a:endParaRPr lang="it-IT" b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>
              <a:buFontTx/>
              <a:buNone/>
            </a:pPr>
            <a:r>
              <a:rPr lang="it-IT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it-IT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ms. B.1569 Archiginnasio </a:t>
            </a:r>
          </a:p>
          <a:p>
            <a:pPr>
              <a:buFontTx/>
              <a:buNone/>
            </a:pPr>
            <a:r>
              <a:rPr lang="it-IT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5 libri (trovati nel 1923, pubblicati nel 1929 da Ettore Bortolotti)</a:t>
            </a:r>
          </a:p>
        </p:txBody>
      </p:sp>
      <p:pic>
        <p:nvPicPr>
          <p:cNvPr id="27655" name="Picture 7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620713"/>
            <a:ext cx="3581400" cy="5502275"/>
          </a:xfrm>
          <a:noFill/>
          <a:ln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730251"/>
            <a:ext cx="13223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89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A gli Lettori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sz="3600">
                <a:latin typeface="Book Antiqua" pitchFamily="18" charset="0"/>
              </a:rPr>
              <a:t>… o sia per la difficultà della materia, o per il confuso scrivere de’scrittori i quali sino ad hora ne hanno trattato […] mi son posto nell’animo di </a:t>
            </a:r>
            <a:r>
              <a:rPr lang="it-IT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volere a perfetto ordine ridurla</a:t>
            </a:r>
            <a:r>
              <a:rPr lang="it-IT" sz="3600">
                <a:latin typeface="Book Antiqua" pitchFamily="18" charset="0"/>
              </a:rPr>
              <a:t>, e dirne quanto dagli altri è stato taciuto in questa mia presente opera […]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393" y="177313"/>
            <a:ext cx="1116000" cy="1517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608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A gli Lettori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>
                <a:latin typeface="Book Antiqua" pitchFamily="18" charset="0"/>
              </a:rPr>
              <a:t>… ma invero alcuno non è stato che nel secreto della cosa sia penetrato, oltre che il Cardano Melanese nella sua arte magna, ove di questa scientia assai disse, ma nel dire fu oscuro […] dico che havendo visto dunque quanto da detti Autori n’è stato trattato, ho poi anco io con ordine continuato ridutto insieme la presente opera a beneficio commune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48680"/>
            <a:ext cx="112236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99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A gli Lettori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b="1">
                <a:solidFill>
                  <a:srgbClr val="800000"/>
                </a:solidFill>
                <a:latin typeface="Book Antiqua" pitchFamily="18" charset="0"/>
              </a:rPr>
              <a:t>Libro I</a:t>
            </a:r>
            <a:r>
              <a:rPr lang="it-IT">
                <a:latin typeface="Book Antiqua" pitchFamily="18" charset="0"/>
              </a:rPr>
              <a:t> … tutta la pratica del decimo di Euclide, l’operar delle radici cube com’esso decimo opera nelle radici quadrate</a:t>
            </a:r>
          </a:p>
          <a:p>
            <a:pPr>
              <a:buFontTx/>
              <a:buNone/>
            </a:pPr>
            <a:r>
              <a:rPr lang="it-IT" b="1">
                <a:solidFill>
                  <a:srgbClr val="800000"/>
                </a:solidFill>
                <a:latin typeface="Book Antiqua" pitchFamily="18" charset="0"/>
              </a:rPr>
              <a:t>Libro II</a:t>
            </a:r>
            <a:r>
              <a:rPr lang="it-IT">
                <a:latin typeface="Book Antiqua" pitchFamily="18" charset="0"/>
              </a:rPr>
              <a:t> … Algorismi dell’Algebra … con dimostrationi geometriche</a:t>
            </a:r>
          </a:p>
          <a:p>
            <a:pPr>
              <a:buFontTx/>
              <a:buNone/>
            </a:pPr>
            <a:r>
              <a:rPr lang="it-IT" b="1">
                <a:solidFill>
                  <a:srgbClr val="800000"/>
                </a:solidFill>
                <a:latin typeface="Book Antiqua" pitchFamily="18" charset="0"/>
              </a:rPr>
              <a:t>Libro III</a:t>
            </a:r>
            <a:r>
              <a:rPr lang="it-IT">
                <a:latin typeface="Book Antiqua" pitchFamily="18" charset="0"/>
              </a:rPr>
              <a:t> … Trecento problemi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867" y="495336"/>
            <a:ext cx="112236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490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Libro primo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i="1" dirty="0" err="1">
                <a:latin typeface="Book Antiqua" pitchFamily="18" charset="0"/>
              </a:rPr>
              <a:t>Diffinitione</a:t>
            </a:r>
            <a:r>
              <a:rPr lang="it-IT" i="1" dirty="0">
                <a:latin typeface="Book Antiqua" pitchFamily="18" charset="0"/>
              </a:rPr>
              <a:t> del numero </a:t>
            </a:r>
            <a:r>
              <a:rPr lang="it-IT" i="1" dirty="0" smtClean="0">
                <a:latin typeface="Book Antiqua" pitchFamily="18" charset="0"/>
              </a:rPr>
              <a:t>quadrato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>
                <a:latin typeface="Book Antiqua" pitchFamily="18" charset="0"/>
              </a:rPr>
              <a:t>… se </a:t>
            </a:r>
            <a:r>
              <a:rPr lang="it-IT" dirty="0">
                <a:latin typeface="Book Antiqua" pitchFamily="18" charset="0"/>
              </a:rPr>
              <a:t>bene l'unità non è numero, pur nelle </a:t>
            </a:r>
            <a:r>
              <a:rPr lang="it-IT" dirty="0" err="1">
                <a:latin typeface="Book Antiqua" pitchFamily="18" charset="0"/>
              </a:rPr>
              <a:t>operationi</a:t>
            </a:r>
            <a:r>
              <a:rPr lang="it-IT" dirty="0">
                <a:latin typeface="Book Antiqua" pitchFamily="18" charset="0"/>
              </a:rPr>
              <a:t> serve come li numeri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>
                <a:latin typeface="Book Antiqua" pitchFamily="18" charset="0"/>
              </a:rPr>
              <a:t>…</a:t>
            </a:r>
            <a:endParaRPr lang="it-IT" dirty="0">
              <a:latin typeface="Book Antiqua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it-IT" i="1" dirty="0" err="1">
                <a:latin typeface="Book Antiqua" pitchFamily="18" charset="0"/>
              </a:rPr>
              <a:t>Diffinitione</a:t>
            </a:r>
            <a:r>
              <a:rPr lang="it-IT" i="1" dirty="0">
                <a:latin typeface="Book Antiqua" pitchFamily="18" charset="0"/>
              </a:rPr>
              <a:t> della Radice quadrata, detta sorda, </a:t>
            </a:r>
            <a:r>
              <a:rPr lang="it-IT" i="1" dirty="0" err="1">
                <a:latin typeface="Book Antiqua" pitchFamily="18" charset="0"/>
              </a:rPr>
              <a:t>overo</a:t>
            </a:r>
            <a:r>
              <a:rPr lang="it-IT" i="1" dirty="0">
                <a:latin typeface="Book Antiqua" pitchFamily="18" charset="0"/>
              </a:rPr>
              <a:t> indiscreta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>
                <a:latin typeface="Book Antiqua" pitchFamily="18" charset="0"/>
              </a:rPr>
              <a:t>La radice quadrata è il lato di un numero </a:t>
            </a:r>
            <a:r>
              <a:rPr lang="it-IT" dirty="0" smtClean="0">
                <a:latin typeface="Book Antiqua" pitchFamily="18" charset="0"/>
              </a:rPr>
              <a:t>non quadrato</a:t>
            </a:r>
            <a:r>
              <a:rPr lang="it-IT" dirty="0">
                <a:latin typeface="Book Antiqua" pitchFamily="18" charset="0"/>
              </a:rPr>
              <a:t>; il quale è impossibile poterlo nominare: però si chiama Radice sorda, </a:t>
            </a:r>
            <a:r>
              <a:rPr lang="it-IT" dirty="0" err="1">
                <a:latin typeface="Book Antiqua" pitchFamily="18" charset="0"/>
              </a:rPr>
              <a:t>overo</a:t>
            </a:r>
            <a:r>
              <a:rPr lang="it-IT" dirty="0">
                <a:latin typeface="Book Antiqua" pitchFamily="18" charset="0"/>
              </a:rPr>
              <a:t> indiscreta come sarebbe se si </a:t>
            </a:r>
            <a:r>
              <a:rPr lang="it-IT" dirty="0" err="1">
                <a:latin typeface="Book Antiqua" pitchFamily="18" charset="0"/>
              </a:rPr>
              <a:t>havesse</a:t>
            </a:r>
            <a:r>
              <a:rPr lang="it-IT" dirty="0">
                <a:latin typeface="Book Antiqua" pitchFamily="18" charset="0"/>
              </a:rPr>
              <a:t> a pigliare il lato di 20, il che non vuol dire altro, che trovare un numero, il quale moltiplicato in se stesso faccia 20; il ch'è impossibile trovare, per essere il 20 numero non </a:t>
            </a:r>
            <a:r>
              <a:rPr lang="it-IT" dirty="0" smtClean="0">
                <a:latin typeface="Book Antiqua" pitchFamily="18" charset="0"/>
              </a:rPr>
              <a:t>quadrato.</a:t>
            </a:r>
            <a:endParaRPr lang="it-IT" dirty="0">
              <a:latin typeface="Book Antiqua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it-IT" i="1" dirty="0">
              <a:latin typeface="Book Antiqua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60648"/>
            <a:ext cx="112236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9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Le radici di numeri sono numeri?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it-IT" dirty="0" smtClean="0">
              <a:latin typeface="Book Antiqua" pitchFamily="18" charset="0"/>
            </a:endParaRPr>
          </a:p>
          <a:p>
            <a:pPr>
              <a:buFontTx/>
              <a:buNone/>
            </a:pPr>
            <a:endParaRPr lang="it-IT" dirty="0">
              <a:latin typeface="Book Antiqua" pitchFamily="18" charset="0"/>
            </a:endParaRPr>
          </a:p>
          <a:p>
            <a:pPr>
              <a:buFontTx/>
              <a:buNone/>
            </a:pPr>
            <a:r>
              <a:rPr lang="it-IT" dirty="0" smtClean="0">
                <a:latin typeface="Book Antiqua" pitchFamily="18" charset="0"/>
              </a:rPr>
              <a:t>Volendosi </a:t>
            </a:r>
            <a:r>
              <a:rPr lang="it-IT" dirty="0">
                <a:latin typeface="Book Antiqua" pitchFamily="18" charset="0"/>
              </a:rPr>
              <a:t>moltiplicare radice con radice: bisogna moltiplicarle semplicemente come se fossero numeri…</a:t>
            </a:r>
          </a:p>
          <a:p>
            <a:pPr>
              <a:buFontTx/>
              <a:buNone/>
            </a:pPr>
            <a:endParaRPr lang="it-IT" dirty="0">
              <a:latin typeface="Book Antiqua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437112"/>
            <a:ext cx="112236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666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Le radici legate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43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>
                <a:normAutofit fontScale="92500"/>
              </a:bodyPr>
              <a:lstStyle/>
              <a:p>
                <a:pPr>
                  <a:buFontTx/>
                  <a:buNone/>
                </a:pPr>
                <a:r>
                  <a:rPr lang="it-IT" dirty="0" smtClean="0">
                    <a:latin typeface="Book Antiqua" pitchFamily="18" charset="0"/>
                  </a:rPr>
                  <a:t>Tutte le quantità composte di </a:t>
                </a:r>
                <a:r>
                  <a:rPr lang="it-IT" dirty="0" err="1">
                    <a:latin typeface="Book Antiqua" pitchFamily="18" charset="0"/>
                  </a:rPr>
                  <a:t>dui</a:t>
                </a:r>
                <a:r>
                  <a:rPr lang="it-IT" dirty="0">
                    <a:latin typeface="Book Antiqua" pitchFamily="18" charset="0"/>
                  </a:rPr>
                  <a:t> nomi, delle quali se ne </a:t>
                </a:r>
                <a:r>
                  <a:rPr lang="it-IT" dirty="0" err="1">
                    <a:latin typeface="Book Antiqua" pitchFamily="18" charset="0"/>
                  </a:rPr>
                  <a:t>haverà</a:t>
                </a:r>
                <a:r>
                  <a:rPr lang="it-IT" dirty="0">
                    <a:latin typeface="Book Antiqua" pitchFamily="18" charset="0"/>
                  </a:rPr>
                  <a:t> a pigliare il lato … tal quantità non </a:t>
                </a:r>
                <a:r>
                  <a:rPr lang="it-IT" dirty="0" err="1">
                    <a:latin typeface="Book Antiqua" pitchFamily="18" charset="0"/>
                  </a:rPr>
                  <a:t>haveranno</a:t>
                </a:r>
                <a:r>
                  <a:rPr lang="it-IT" dirty="0">
                    <a:latin typeface="Book Antiqua" pitchFamily="18" charset="0"/>
                  </a:rPr>
                  <a:t> lato, o volendo nominare il lato </a:t>
                </a:r>
                <a:r>
                  <a:rPr lang="it-IT" dirty="0" smtClean="0">
                    <a:latin typeface="Book Antiqua" pitchFamily="18" charset="0"/>
                  </a:rPr>
                  <a:t>si </a:t>
                </a:r>
                <a:r>
                  <a:rPr lang="it-IT" dirty="0">
                    <a:latin typeface="Book Antiqua" pitchFamily="18" charset="0"/>
                  </a:rPr>
                  <a:t>dirà Radice legata di tal composto </a:t>
                </a:r>
                <a:r>
                  <a:rPr lang="it-IT" dirty="0" smtClean="0">
                    <a:latin typeface="Book Antiqua" pitchFamily="18" charset="0"/>
                  </a:rPr>
                  <a:t>come sarebbe se si dicesse trovami il lato di 7 p. </a:t>
                </a:r>
                <a:r>
                  <a:rPr lang="it-IT" dirty="0" err="1" smtClean="0">
                    <a:latin typeface="Book Antiqua" pitchFamily="18" charset="0"/>
                  </a:rPr>
                  <a:t>Rq</a:t>
                </a:r>
                <a:r>
                  <a:rPr lang="it-IT" dirty="0" smtClean="0">
                    <a:latin typeface="Book Antiqua" pitchFamily="18" charset="0"/>
                  </a:rPr>
                  <a:t>. 48, che non vuol </a:t>
                </a:r>
                <a:r>
                  <a:rPr lang="it-IT" dirty="0" err="1" smtClean="0">
                    <a:latin typeface="Book Antiqua" pitchFamily="18" charset="0"/>
                  </a:rPr>
                  <a:t>dir’altro</a:t>
                </a:r>
                <a:r>
                  <a:rPr lang="it-IT" dirty="0" smtClean="0">
                    <a:latin typeface="Book Antiqua" pitchFamily="18" charset="0"/>
                  </a:rPr>
                  <a:t> che trovare un composto che moltiplicato in se stesso faccia 7 p. </a:t>
                </a:r>
                <a:r>
                  <a:rPr lang="it-IT" dirty="0" err="1" smtClean="0">
                    <a:latin typeface="Book Antiqua" pitchFamily="18" charset="0"/>
                  </a:rPr>
                  <a:t>Rq</a:t>
                </a:r>
                <a:r>
                  <a:rPr lang="it-IT" dirty="0" smtClean="0">
                    <a:latin typeface="Book Antiqua" pitchFamily="18" charset="0"/>
                  </a:rPr>
                  <a:t>. 48…</a:t>
                </a:r>
              </a:p>
              <a:p>
                <a:pPr algn="ctr">
                  <a:buFontTx/>
                  <a:buNone/>
                </a:pPr>
                <a:r>
                  <a:rPr lang="it-IT" dirty="0" smtClean="0">
                    <a:latin typeface="Book Antiqua" pitchFamily="18" charset="0"/>
                  </a:rPr>
                  <a:t> 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RL di 7 p. </a:t>
                </a:r>
                <a:r>
                  <a:rPr lang="it-IT" b="1" dirty="0" err="1" smtClean="0">
                    <a:solidFill>
                      <a:srgbClr val="C00000"/>
                    </a:solidFill>
                    <a:latin typeface="Book Antiqua" pitchFamily="18" charset="0"/>
                  </a:rPr>
                  <a:t>Rq</a:t>
                </a:r>
                <a:r>
                  <a:rPr lang="it-IT" b="1" dirty="0" smtClean="0">
                    <a:solidFill>
                      <a:srgbClr val="C00000"/>
                    </a:solidFill>
                    <a:latin typeface="Book Antiqua" pitchFamily="18" charset="0"/>
                  </a:rPr>
                  <a:t>. 48 →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it-I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𝟕</m:t>
                        </m:r>
                        <m:r>
                          <a:rPr lang="it-I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+ </m:t>
                        </m:r>
                        <m:rad>
                          <m:radPr>
                            <m:degHide m:val="on"/>
                            <m:ctrlPr>
                              <a:rPr lang="it-IT" b="1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it-IT" b="1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𝟒𝟖</m:t>
                            </m:r>
                          </m:e>
                        </m:rad>
                      </m:e>
                    </m:rad>
                  </m:oMath>
                </a14:m>
                <a:endParaRPr lang="it-IT" b="1" dirty="0">
                  <a:solidFill>
                    <a:srgbClr val="C00000"/>
                  </a:solidFill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3584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1704" t="-1752" r="-1111" b="-269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12236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54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Le radici </a:t>
            </a: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cubiche legate</a:t>
            </a:r>
            <a:endParaRPr lang="it-IT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it-IT" dirty="0">
                <a:latin typeface="Book Antiqua" pitchFamily="18" charset="0"/>
              </a:rPr>
              <a:t>Ho trovato un’altra sorte di </a:t>
            </a:r>
            <a:r>
              <a:rPr lang="it-IT" dirty="0" err="1">
                <a:latin typeface="Book Antiqua" pitchFamily="18" charset="0"/>
              </a:rPr>
              <a:t>R.c.legate</a:t>
            </a:r>
            <a:r>
              <a:rPr lang="it-IT" dirty="0">
                <a:latin typeface="Book Antiqua" pitchFamily="18" charset="0"/>
              </a:rPr>
              <a:t> molto differenti dalle altre, la qual nasce dal Capitolo di cubo eguale a tanti e </a:t>
            </a:r>
            <a:r>
              <a:rPr lang="it-IT" dirty="0" smtClean="0">
                <a:latin typeface="Book Antiqua" pitchFamily="18" charset="0"/>
              </a:rPr>
              <a:t>numero, quando il cubato del terzo </a:t>
            </a:r>
            <a:r>
              <a:rPr lang="it-IT" dirty="0" err="1" smtClean="0">
                <a:latin typeface="Book Antiqua" pitchFamily="18" charset="0"/>
              </a:rPr>
              <a:t>delli</a:t>
            </a:r>
            <a:r>
              <a:rPr lang="it-IT" dirty="0" smtClean="0">
                <a:latin typeface="Book Antiqua" pitchFamily="18" charset="0"/>
              </a:rPr>
              <a:t> tanti è maggiore del quadrato della metà del numero…</a:t>
            </a:r>
            <a:endParaRPr lang="it-IT" dirty="0">
              <a:latin typeface="Book Antiqua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>
                <a:latin typeface="Book Antiqua" pitchFamily="18" charset="0"/>
              </a:rPr>
              <a:t>La </a:t>
            </a:r>
            <a:r>
              <a:rPr lang="it-IT" dirty="0">
                <a:latin typeface="Book Antiqua" pitchFamily="18" charset="0"/>
              </a:rPr>
              <a:t>qual sorte di </a:t>
            </a:r>
            <a:r>
              <a:rPr lang="it-IT" dirty="0" err="1">
                <a:latin typeface="Book Antiqua" pitchFamily="18" charset="0"/>
              </a:rPr>
              <a:t>R.q</a:t>
            </a:r>
            <a:r>
              <a:rPr lang="it-IT" dirty="0">
                <a:latin typeface="Book Antiqua" pitchFamily="18" charset="0"/>
              </a:rPr>
              <a:t>. ha nel suo Algorismo diversa </a:t>
            </a:r>
            <a:r>
              <a:rPr lang="it-IT" dirty="0" err="1">
                <a:latin typeface="Book Antiqua" pitchFamily="18" charset="0"/>
              </a:rPr>
              <a:t>operatione</a:t>
            </a:r>
            <a:r>
              <a:rPr lang="it-IT" dirty="0">
                <a:latin typeface="Book Antiqua" pitchFamily="18" charset="0"/>
              </a:rPr>
              <a:t> dall’altre e diverso nome; perché quando il cubato del terzo </a:t>
            </a:r>
            <a:r>
              <a:rPr lang="it-IT" dirty="0" err="1">
                <a:latin typeface="Book Antiqua" pitchFamily="18" charset="0"/>
              </a:rPr>
              <a:t>delli</a:t>
            </a:r>
            <a:r>
              <a:rPr lang="it-IT" dirty="0">
                <a:latin typeface="Book Antiqua" pitchFamily="18" charset="0"/>
              </a:rPr>
              <a:t> tanto è maggiore del quadrato della metà del numero, l</a:t>
            </a:r>
            <a:r>
              <a:rPr lang="it-IT" b="1" dirty="0">
                <a:solidFill>
                  <a:srgbClr val="C00000"/>
                </a:solidFill>
                <a:latin typeface="Book Antiqua" pitchFamily="18" charset="0"/>
              </a:rPr>
              <a:t>o eccesso loro non si può chiamare né più né meno, però lo chiamerò </a:t>
            </a: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più di meno</a:t>
            </a:r>
            <a:r>
              <a:rPr lang="it-IT" b="1" dirty="0">
                <a:solidFill>
                  <a:srgbClr val="C00000"/>
                </a:solidFill>
                <a:latin typeface="Book Antiqua" pitchFamily="18" charset="0"/>
              </a:rPr>
              <a:t> quando egli si </a:t>
            </a:r>
            <a:r>
              <a:rPr lang="it-IT" b="1" dirty="0" err="1">
                <a:solidFill>
                  <a:srgbClr val="C00000"/>
                </a:solidFill>
                <a:latin typeface="Book Antiqua" pitchFamily="18" charset="0"/>
              </a:rPr>
              <a:t>doverà</a:t>
            </a:r>
            <a:r>
              <a:rPr lang="it-IT" b="1" dirty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it-IT" b="1" dirty="0" err="1">
                <a:solidFill>
                  <a:srgbClr val="C00000"/>
                </a:solidFill>
                <a:latin typeface="Book Antiqua" pitchFamily="18" charset="0"/>
              </a:rPr>
              <a:t>aggiongere</a:t>
            </a:r>
            <a:r>
              <a:rPr lang="it-IT" b="1" dirty="0">
                <a:solidFill>
                  <a:srgbClr val="C00000"/>
                </a:solidFill>
                <a:latin typeface="Book Antiqua" pitchFamily="18" charset="0"/>
              </a:rPr>
              <a:t>, e quando si dovrà cavare lo chiamerò </a:t>
            </a: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men di meno</a:t>
            </a:r>
            <a:r>
              <a:rPr lang="it-IT" b="1" dirty="0">
                <a:solidFill>
                  <a:srgbClr val="C00000"/>
                </a:solidFill>
                <a:latin typeface="Book Antiqua" pitchFamily="18" charset="0"/>
              </a:rPr>
              <a:t> e questa </a:t>
            </a:r>
            <a:r>
              <a:rPr lang="it-IT" b="1" dirty="0" err="1">
                <a:solidFill>
                  <a:srgbClr val="C00000"/>
                </a:solidFill>
                <a:latin typeface="Book Antiqua" pitchFamily="18" charset="0"/>
              </a:rPr>
              <a:t>operatione</a:t>
            </a:r>
            <a:r>
              <a:rPr lang="it-IT" b="1" dirty="0">
                <a:solidFill>
                  <a:srgbClr val="C00000"/>
                </a:solidFill>
                <a:latin typeface="Book Antiqua" pitchFamily="18" charset="0"/>
              </a:rPr>
              <a:t> è </a:t>
            </a:r>
            <a:r>
              <a:rPr lang="it-IT" b="1" dirty="0" err="1">
                <a:solidFill>
                  <a:srgbClr val="C00000"/>
                </a:solidFill>
                <a:latin typeface="Book Antiqua" pitchFamily="18" charset="0"/>
              </a:rPr>
              <a:t>necessarijssima</a:t>
            </a:r>
            <a:r>
              <a:rPr lang="it-IT" b="1" dirty="0">
                <a:solidFill>
                  <a:srgbClr val="C00000"/>
                </a:solidFill>
                <a:latin typeface="Book Antiqua" pitchFamily="18" charset="0"/>
              </a:rPr>
              <a:t>…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12236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95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pPr algn="l"/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Le radici </a:t>
            </a: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cubiche legate</a:t>
            </a:r>
            <a:endParaRPr lang="it-IT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dirty="0">
                <a:latin typeface="Book Antiqua" pitchFamily="18" charset="0"/>
              </a:rPr>
              <a:t>m</a:t>
            </a:r>
            <a:r>
              <a:rPr lang="it-IT" dirty="0" smtClean="0">
                <a:latin typeface="Book Antiqua" pitchFamily="18" charset="0"/>
              </a:rPr>
              <a:t>olti di più sono li casi dell’agguagliare dove ne </a:t>
            </a:r>
            <a:r>
              <a:rPr lang="it-IT" dirty="0">
                <a:latin typeface="Book Antiqua" pitchFamily="18" charset="0"/>
              </a:rPr>
              <a:t>nasce questa sorte di R. </a:t>
            </a:r>
            <a:r>
              <a:rPr lang="it-IT" dirty="0" smtClean="0">
                <a:latin typeface="Book Antiqua" pitchFamily="18" charset="0"/>
              </a:rPr>
              <a:t>che quelli dove nasce l’altra, la </a:t>
            </a:r>
            <a:r>
              <a:rPr lang="it-IT" dirty="0">
                <a:latin typeface="Book Antiqua" pitchFamily="18" charset="0"/>
              </a:rPr>
              <a:t>quale parerà a molti più tosto </a:t>
            </a:r>
            <a:r>
              <a:rPr lang="it-IT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sofistica che </a:t>
            </a:r>
            <a:r>
              <a:rPr lang="it-IT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reale.</a:t>
            </a:r>
            <a:endParaRPr lang="it-IT" b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>
              <a:buFontTx/>
              <a:buNone/>
            </a:pPr>
            <a:r>
              <a:rPr lang="it-IT" dirty="0">
                <a:latin typeface="Book Antiqua" pitchFamily="18" charset="0"/>
              </a:rPr>
              <a:t>E tale opinione ho tenuto anch’io, sin che ho trovato la sua </a:t>
            </a:r>
            <a:r>
              <a:rPr lang="it-IT" dirty="0" err="1">
                <a:latin typeface="Book Antiqua" pitchFamily="18" charset="0"/>
              </a:rPr>
              <a:t>dimostratione</a:t>
            </a:r>
            <a:r>
              <a:rPr lang="it-IT" dirty="0">
                <a:latin typeface="Book Antiqua" pitchFamily="18" charset="0"/>
              </a:rPr>
              <a:t> in linee … e prima </a:t>
            </a:r>
            <a:r>
              <a:rPr lang="it-IT" dirty="0" err="1">
                <a:latin typeface="Book Antiqua" pitchFamily="18" charset="0"/>
              </a:rPr>
              <a:t>trattarò</a:t>
            </a:r>
            <a:r>
              <a:rPr lang="it-IT" dirty="0">
                <a:latin typeface="Book Antiqua" pitchFamily="18" charset="0"/>
              </a:rPr>
              <a:t> del moltiplicare, ponendo la regola del più et </a:t>
            </a:r>
            <a:r>
              <a:rPr lang="it-IT" dirty="0" smtClean="0">
                <a:latin typeface="Book Antiqua" pitchFamily="18" charset="0"/>
              </a:rPr>
              <a:t>meno:</a:t>
            </a:r>
            <a:endParaRPr lang="it-IT" dirty="0">
              <a:latin typeface="Book Antiqua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04664"/>
            <a:ext cx="112236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9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La </a:t>
            </a: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regola del più et meno </a:t>
            </a:r>
            <a:endParaRPr lang="it-IT" b="1" i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sz="2800" dirty="0">
                <a:latin typeface="Book Antiqua" pitchFamily="18" charset="0"/>
              </a:rPr>
              <a:t>Più via più di meno, fa più di meno</a:t>
            </a:r>
            <a:r>
              <a:rPr lang="it-IT" dirty="0">
                <a:latin typeface="Book Antiqua" pitchFamily="18" charset="0"/>
              </a:rPr>
              <a:t> </a:t>
            </a:r>
            <a:r>
              <a:rPr lang="it-IT" sz="2000" dirty="0">
                <a:latin typeface="Book Antiqua" pitchFamily="18" charset="0"/>
              </a:rPr>
              <a:t>[+1 · </a:t>
            </a:r>
            <a:r>
              <a:rPr lang="it-IT" sz="2000" i="1" dirty="0">
                <a:latin typeface="Book Antiqua" pitchFamily="18" charset="0"/>
              </a:rPr>
              <a:t>i = i</a:t>
            </a:r>
            <a:r>
              <a:rPr lang="it-IT" sz="2000" dirty="0">
                <a:latin typeface="Book Antiqua" pitchFamily="18" charset="0"/>
              </a:rPr>
              <a:t>]</a:t>
            </a:r>
          </a:p>
          <a:p>
            <a:pPr>
              <a:buFontTx/>
              <a:buNone/>
            </a:pPr>
            <a:r>
              <a:rPr lang="it-IT" sz="2800" dirty="0">
                <a:latin typeface="Book Antiqua" pitchFamily="18" charset="0"/>
              </a:rPr>
              <a:t>Meno via più di meno, fa meno di meno </a:t>
            </a:r>
            <a:r>
              <a:rPr lang="it-IT" sz="2000" dirty="0">
                <a:latin typeface="Book Antiqua" pitchFamily="18" charset="0"/>
              </a:rPr>
              <a:t>[-1 · </a:t>
            </a:r>
            <a:r>
              <a:rPr lang="it-IT" sz="2000" i="1" dirty="0">
                <a:latin typeface="Book Antiqua" pitchFamily="18" charset="0"/>
              </a:rPr>
              <a:t>i = - i</a:t>
            </a:r>
            <a:r>
              <a:rPr lang="it-IT" sz="2000" dirty="0">
                <a:latin typeface="Book Antiqua" pitchFamily="18" charset="0"/>
              </a:rPr>
              <a:t>]</a:t>
            </a:r>
          </a:p>
          <a:p>
            <a:pPr>
              <a:buFontTx/>
              <a:buNone/>
            </a:pPr>
            <a:r>
              <a:rPr lang="it-IT" sz="2800" dirty="0">
                <a:latin typeface="Book Antiqua" pitchFamily="18" charset="0"/>
              </a:rPr>
              <a:t>Più via meno di meno, fa meno di meno </a:t>
            </a:r>
            <a:r>
              <a:rPr lang="it-IT" sz="2000" dirty="0">
                <a:latin typeface="Book Antiqua" pitchFamily="18" charset="0"/>
              </a:rPr>
              <a:t>[+1· -</a:t>
            </a:r>
            <a:r>
              <a:rPr lang="it-IT" sz="2000" i="1" dirty="0">
                <a:latin typeface="Book Antiqua" pitchFamily="18" charset="0"/>
              </a:rPr>
              <a:t>i = - i</a:t>
            </a:r>
            <a:r>
              <a:rPr lang="it-IT" sz="2000" dirty="0">
                <a:latin typeface="Book Antiqua" pitchFamily="18" charset="0"/>
              </a:rPr>
              <a:t>]</a:t>
            </a:r>
          </a:p>
          <a:p>
            <a:pPr>
              <a:buFontTx/>
              <a:buNone/>
            </a:pPr>
            <a:r>
              <a:rPr lang="it-IT" sz="2800" dirty="0">
                <a:latin typeface="Book Antiqua" pitchFamily="18" charset="0"/>
              </a:rPr>
              <a:t>Meno via meno di meno, fa </a:t>
            </a:r>
            <a:r>
              <a:rPr lang="it-IT" sz="2800" dirty="0" smtClean="0">
                <a:latin typeface="Book Antiqua" pitchFamily="18" charset="0"/>
              </a:rPr>
              <a:t>più </a:t>
            </a:r>
            <a:r>
              <a:rPr lang="it-IT" sz="2800" dirty="0">
                <a:latin typeface="Book Antiqua" pitchFamily="18" charset="0"/>
              </a:rPr>
              <a:t>di meno </a:t>
            </a:r>
            <a:r>
              <a:rPr lang="it-IT" sz="2000" dirty="0">
                <a:latin typeface="Book Antiqua" pitchFamily="18" charset="0"/>
              </a:rPr>
              <a:t>[-1· -</a:t>
            </a:r>
            <a:r>
              <a:rPr lang="it-IT" sz="2000" i="1" dirty="0">
                <a:latin typeface="Book Antiqua" pitchFamily="18" charset="0"/>
              </a:rPr>
              <a:t>i = +i</a:t>
            </a:r>
            <a:r>
              <a:rPr lang="it-IT" sz="2000" dirty="0">
                <a:latin typeface="Book Antiqua" pitchFamily="18" charset="0"/>
              </a:rPr>
              <a:t>]</a:t>
            </a:r>
          </a:p>
          <a:p>
            <a:pPr>
              <a:buFontTx/>
              <a:buNone/>
            </a:pPr>
            <a:r>
              <a:rPr lang="it-IT" sz="2800" dirty="0">
                <a:latin typeface="Book Antiqua" pitchFamily="18" charset="0"/>
              </a:rPr>
              <a:t>Più di meno via più di meno, fa </a:t>
            </a:r>
            <a:r>
              <a:rPr lang="it-IT" sz="2800" dirty="0" smtClean="0">
                <a:latin typeface="Book Antiqua" pitchFamily="18" charset="0"/>
              </a:rPr>
              <a:t> </a:t>
            </a:r>
            <a:r>
              <a:rPr lang="it-IT" sz="2800" dirty="0">
                <a:latin typeface="Book Antiqua" pitchFamily="18" charset="0"/>
              </a:rPr>
              <a:t>meno</a:t>
            </a:r>
            <a:r>
              <a:rPr lang="it-IT" dirty="0">
                <a:latin typeface="Book Antiqua" pitchFamily="18" charset="0"/>
              </a:rPr>
              <a:t> </a:t>
            </a:r>
            <a:r>
              <a:rPr lang="it-IT" sz="2000" dirty="0">
                <a:latin typeface="Book Antiqua" pitchFamily="18" charset="0"/>
              </a:rPr>
              <a:t>[</a:t>
            </a:r>
            <a:r>
              <a:rPr lang="it-IT" sz="2000" i="1" dirty="0">
                <a:latin typeface="Book Antiqua" pitchFamily="18" charset="0"/>
              </a:rPr>
              <a:t>i</a:t>
            </a:r>
            <a:r>
              <a:rPr lang="it-IT" sz="2000" dirty="0">
                <a:latin typeface="Book Antiqua" pitchFamily="18" charset="0"/>
              </a:rPr>
              <a:t>· </a:t>
            </a:r>
            <a:r>
              <a:rPr lang="it-IT" sz="2000" i="1" dirty="0">
                <a:latin typeface="Book Antiqua" pitchFamily="18" charset="0"/>
              </a:rPr>
              <a:t>i= -1</a:t>
            </a:r>
            <a:r>
              <a:rPr lang="it-IT" sz="2000" dirty="0">
                <a:latin typeface="Book Antiqua" pitchFamily="18" charset="0"/>
              </a:rPr>
              <a:t>]</a:t>
            </a:r>
          </a:p>
          <a:p>
            <a:pPr>
              <a:buFontTx/>
              <a:buNone/>
            </a:pPr>
            <a:r>
              <a:rPr lang="it-IT" sz="2800" dirty="0">
                <a:latin typeface="Book Antiqua" pitchFamily="18" charset="0"/>
              </a:rPr>
              <a:t>Più di meno via men di meno, fa </a:t>
            </a:r>
            <a:r>
              <a:rPr lang="it-IT" sz="2800" dirty="0" smtClean="0">
                <a:latin typeface="Book Antiqua" pitchFamily="18" charset="0"/>
              </a:rPr>
              <a:t>più </a:t>
            </a:r>
            <a:r>
              <a:rPr lang="it-IT" sz="2800" dirty="0">
                <a:latin typeface="Book Antiqua" pitchFamily="18" charset="0"/>
              </a:rPr>
              <a:t>[</a:t>
            </a:r>
            <a:r>
              <a:rPr lang="it-IT" sz="2000" i="1" dirty="0">
                <a:latin typeface="Book Antiqua" pitchFamily="18" charset="0"/>
              </a:rPr>
              <a:t>i</a:t>
            </a:r>
            <a:r>
              <a:rPr lang="it-IT" sz="2000" dirty="0">
                <a:latin typeface="Book Antiqua" pitchFamily="18" charset="0"/>
              </a:rPr>
              <a:t>· -</a:t>
            </a:r>
            <a:r>
              <a:rPr lang="it-IT" sz="2000" i="1" dirty="0">
                <a:latin typeface="Book Antiqua" pitchFamily="18" charset="0"/>
              </a:rPr>
              <a:t>i= 1</a:t>
            </a:r>
            <a:r>
              <a:rPr lang="it-IT" sz="2800" dirty="0">
                <a:latin typeface="Book Antiqua" pitchFamily="18" charset="0"/>
              </a:rPr>
              <a:t>]</a:t>
            </a:r>
          </a:p>
          <a:p>
            <a:pPr>
              <a:buFontTx/>
              <a:buNone/>
            </a:pPr>
            <a:r>
              <a:rPr lang="it-IT" sz="2800" dirty="0">
                <a:latin typeface="Book Antiqua" pitchFamily="18" charset="0"/>
              </a:rPr>
              <a:t>Men di meno via più di meno, fa più [</a:t>
            </a:r>
            <a:r>
              <a:rPr lang="it-IT" sz="2000" dirty="0">
                <a:latin typeface="Book Antiqua" pitchFamily="18" charset="0"/>
              </a:rPr>
              <a:t>-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000" i="1" dirty="0">
                <a:latin typeface="Book Antiqua" pitchFamily="18" charset="0"/>
              </a:rPr>
              <a:t>i</a:t>
            </a:r>
            <a:r>
              <a:rPr lang="it-IT" sz="2000" dirty="0">
                <a:latin typeface="Book Antiqua" pitchFamily="18" charset="0"/>
              </a:rPr>
              <a:t>· +</a:t>
            </a:r>
            <a:r>
              <a:rPr lang="it-IT" sz="2000" i="1" dirty="0">
                <a:latin typeface="Book Antiqua" pitchFamily="18" charset="0"/>
              </a:rPr>
              <a:t>i= 1</a:t>
            </a:r>
            <a:r>
              <a:rPr lang="it-IT" sz="2800" dirty="0">
                <a:latin typeface="Book Antiqua" pitchFamily="18" charset="0"/>
              </a:rPr>
              <a:t>]</a:t>
            </a:r>
          </a:p>
          <a:p>
            <a:pPr>
              <a:buFontTx/>
              <a:buNone/>
            </a:pPr>
            <a:r>
              <a:rPr lang="it-IT" sz="2800" dirty="0">
                <a:latin typeface="Book Antiqua" pitchFamily="18" charset="0"/>
              </a:rPr>
              <a:t>Men di meno via men di meno, fa </a:t>
            </a:r>
            <a:r>
              <a:rPr lang="it-IT" sz="2800" dirty="0" smtClean="0">
                <a:latin typeface="Book Antiqua" pitchFamily="18" charset="0"/>
              </a:rPr>
              <a:t>meno </a:t>
            </a:r>
            <a:r>
              <a:rPr lang="it-IT" sz="2800" dirty="0">
                <a:latin typeface="Book Antiqua" pitchFamily="18" charset="0"/>
              </a:rPr>
              <a:t>[</a:t>
            </a:r>
            <a:r>
              <a:rPr lang="it-IT" sz="2000" dirty="0">
                <a:latin typeface="Book Antiqua" pitchFamily="18" charset="0"/>
              </a:rPr>
              <a:t>-</a:t>
            </a:r>
            <a:r>
              <a:rPr lang="it-IT" sz="2800" dirty="0">
                <a:latin typeface="Book Antiqua" pitchFamily="18" charset="0"/>
              </a:rPr>
              <a:t> </a:t>
            </a:r>
            <a:r>
              <a:rPr lang="it-IT" sz="2000" i="1" dirty="0">
                <a:latin typeface="Book Antiqua" pitchFamily="18" charset="0"/>
              </a:rPr>
              <a:t>i</a:t>
            </a:r>
            <a:r>
              <a:rPr lang="it-IT" sz="2000" dirty="0">
                <a:latin typeface="Book Antiqua" pitchFamily="18" charset="0"/>
              </a:rPr>
              <a:t>· -</a:t>
            </a:r>
            <a:r>
              <a:rPr lang="it-IT" sz="2000" i="1" dirty="0">
                <a:latin typeface="Book Antiqua" pitchFamily="18" charset="0"/>
              </a:rPr>
              <a:t>i= </a:t>
            </a:r>
            <a:r>
              <a:rPr lang="it-IT" sz="2000" i="1" dirty="0" smtClean="0">
                <a:latin typeface="Book Antiqua" pitchFamily="18" charset="0"/>
              </a:rPr>
              <a:t>-1</a:t>
            </a:r>
            <a:r>
              <a:rPr lang="it-IT" sz="2800" dirty="0">
                <a:latin typeface="Book Antiqua" pitchFamily="18" charset="0"/>
              </a:rPr>
              <a:t>]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76672"/>
            <a:ext cx="112236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0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Gli esempi di Cardano</a:t>
            </a:r>
            <a:endParaRPr lang="it-IT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700808"/>
                <a:ext cx="8229600" cy="4525963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(</m:t>
                    </m:r>
                    <m:r>
                      <a:rPr lang="it-IT" b="0" i="1">
                        <a:latin typeface="Cambria Math"/>
                      </a:rPr>
                      <m:t>5+ </m:t>
                    </m:r>
                    <m:rad>
                      <m:radPr>
                        <m:degHide m:val="on"/>
                        <m:ctrlPr>
                          <a:rPr lang="it-IT" i="1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it-IT" b="0" i="1">
                            <a:latin typeface="Cambria Math"/>
                            <a:ea typeface="Cambria Math"/>
                          </a:rPr>
                          <m:t>−15</m:t>
                        </m:r>
                      </m:e>
                    </m:rad>
                    <m:r>
                      <a:rPr lang="it-IT" b="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it-IT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t-IT" i="1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>
                            <a:latin typeface="Cambria Math"/>
                          </a:rPr>
                          <m:t>5− </m:t>
                        </m:r>
                        <m:rad>
                          <m:radPr>
                            <m:degHide m:val="on"/>
                            <m:ctrlPr>
                              <a:rPr lang="it-IT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it-IT" b="0" i="1">
                                <a:latin typeface="Cambria Math"/>
                                <a:ea typeface="Cambria Math"/>
                              </a:rPr>
                              <m:t>−15</m:t>
                            </m:r>
                          </m:e>
                        </m:rad>
                      </m:e>
                    </m:d>
                    <m:r>
                      <a:rPr lang="it-IT" b="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it-IT" b="0" i="1" dirty="0" smtClean="0">
                  <a:latin typeface="Cambria Math"/>
                  <a:ea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  <a:ea typeface="Cambria Math"/>
                      </a:rPr>
                      <m:t>25 </m:t>
                    </m:r>
                    <m:r>
                      <a:rPr lang="it-I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it-I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𝟓</m:t>
                    </m:r>
                    <m:rad>
                      <m:radPr>
                        <m:degHide m:val="on"/>
                        <m:ctrlP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it-IT" b="1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𝟏𝟓</m:t>
                        </m:r>
                      </m:e>
                    </m:rad>
                  </m:oMath>
                </a14:m>
                <a:r>
                  <a:rPr lang="it-IT" dirty="0" smtClean="0"/>
                  <a:t> </a:t>
                </a:r>
                <a:r>
                  <a:rPr lang="it-IT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+ </a:t>
                </a:r>
                <a14:m>
                  <m:oMath xmlns:m="http://schemas.openxmlformats.org/officeDocument/2006/math">
                    <m:r>
                      <a:rPr lang="it-IT" b="1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𝟓</m:t>
                    </m:r>
                    <m:r>
                      <a:rPr lang="it-IT" b="1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it-IT" b="1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it-IT" b="1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it-IT" b="1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𝟏𝟓</m:t>
                        </m:r>
                      </m:e>
                    </m:rad>
                    <m:r>
                      <a:rPr lang="it-IT" b="1" i="1" smtClean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it-IT" b="1" i="1" smtClean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𝟏𝟓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=40</m:t>
                    </m:r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sz="3000" b="1" dirty="0">
                    <a:solidFill>
                      <a:srgbClr val="C00000"/>
                    </a:solidFill>
                    <a:latin typeface="Book Antiqua" pitchFamily="18" charset="0"/>
                  </a:rPr>
                  <a:t>Più via meno di meno, fa meno di meno</a:t>
                </a:r>
                <a:endParaRPr lang="it-IT" sz="3000" b="1" dirty="0" smtClean="0">
                  <a:solidFill>
                    <a:srgbClr val="C00000"/>
                  </a:solidFill>
                  <a:latin typeface="Book Antiqua" pitchFamily="18" charset="0"/>
                </a:endParaRPr>
              </a:p>
              <a:p>
                <a:pPr marL="0" indent="0">
                  <a:buNone/>
                </a:pPr>
                <a:r>
                  <a:rPr lang="it-IT" sz="3000" b="1" dirty="0" smtClean="0">
                    <a:solidFill>
                      <a:schemeClr val="tx2">
                        <a:lumMod val="75000"/>
                      </a:schemeClr>
                    </a:solidFill>
                    <a:latin typeface="Book Antiqua" pitchFamily="18" charset="0"/>
                  </a:rPr>
                  <a:t>Più </a:t>
                </a:r>
                <a:r>
                  <a:rPr lang="it-IT" sz="3000" b="1" dirty="0">
                    <a:solidFill>
                      <a:schemeClr val="tx2">
                        <a:lumMod val="75000"/>
                      </a:schemeClr>
                    </a:solidFill>
                    <a:latin typeface="Book Antiqua" pitchFamily="18" charset="0"/>
                  </a:rPr>
                  <a:t>via più di meno, fa più di meno</a:t>
                </a:r>
                <a:endParaRPr lang="it-IT" sz="3000" b="1" dirty="0" smtClean="0">
                  <a:solidFill>
                    <a:schemeClr val="tx2">
                      <a:lumMod val="75000"/>
                    </a:schemeClr>
                  </a:solidFill>
                  <a:latin typeface="Book Antiqua" pitchFamily="18" charset="0"/>
                </a:endParaRPr>
              </a:p>
              <a:p>
                <a:pPr marL="0" indent="0">
                  <a:buNone/>
                </a:pPr>
                <a:r>
                  <a:rPr lang="it-IT" sz="3000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 Antiqua" pitchFamily="18" charset="0"/>
                  </a:rPr>
                  <a:t>Più </a:t>
                </a:r>
                <a:r>
                  <a:rPr lang="it-IT" sz="3000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 Antiqua" pitchFamily="18" charset="0"/>
                  </a:rPr>
                  <a:t>di meno via men di meno, fa più</a:t>
                </a:r>
              </a:p>
              <a:p>
                <a:pPr marL="0" indent="0">
                  <a:buNone/>
                </a:pPr>
                <a:endParaRPr lang="it-IT" dirty="0">
                  <a:latin typeface="Book Antiqua" pitchFamily="18" charset="0"/>
                </a:endParaRPr>
              </a:p>
              <a:p>
                <a:pPr marL="0" indent="0">
                  <a:buNone/>
                </a:pPr>
                <a:r>
                  <a:rPr lang="it-IT" dirty="0" smtClean="0">
                    <a:latin typeface="Book Antiqua" pitchFamily="18" charset="0"/>
                  </a:rPr>
                  <a:t>Meno via più di meno, fa meno di meno</a:t>
                </a:r>
                <a:endParaRPr lang="it-IT" sz="2400" dirty="0">
                  <a:latin typeface="Book Antiqua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it-IT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it-IT" b="1" i="1">
                            <a:latin typeface="Cambria Math"/>
                          </a:rPr>
                        </m:ctrlPr>
                      </m:fPr>
                      <m:num>
                        <m:r>
                          <a:rPr lang="it-IT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it-IT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it-IT" b="1" dirty="0"/>
                  <a:t>  .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it-IT" b="1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it-IT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it-IT" b="1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it-IT" b="1" i="1">
                                <a:latin typeface="Cambria Math"/>
                              </a:rPr>
                              <m:t>𝟒</m:t>
                            </m:r>
                          </m:den>
                        </m:f>
                        <m:r>
                          <a:rPr lang="it-IT" b="1" i="1">
                            <a:latin typeface="Cambria Math"/>
                          </a:rPr>
                          <m:t> </m:t>
                        </m:r>
                      </m:e>
                    </m:rad>
                    <m:r>
                      <a:rPr lang="it-IT" b="1">
                        <a:latin typeface="Cambria Math"/>
                      </a:rPr>
                      <m:t>=</m:t>
                    </m:r>
                    <m:r>
                      <a:rPr lang="it-IT" b="1" i="1" smtClean="0">
                        <a:latin typeface="Cambria Math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it-IT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it-IT" b="1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it-IT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it-IT" b="1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it-IT" b="1" i="1">
                                <a:latin typeface="Cambria Math"/>
                              </a:rPr>
                              <m:t>𝟔𝟒</m:t>
                            </m:r>
                          </m:den>
                        </m:f>
                      </m:e>
                    </m:rad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700808"/>
                <a:ext cx="8229600" cy="4525963"/>
              </a:xfrm>
              <a:blipFill rotWithShape="1">
                <a:blip r:embed="rId2"/>
                <a:stretch>
                  <a:fillRect l="-177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524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Il caso irriducibile è risolto?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it-IT" sz="2400" b="0" i="1" smtClean="0">
                        <a:latin typeface="Cambria Math"/>
                      </a:rPr>
                      <m:t>𝑥</m:t>
                    </m:r>
                    <m:r>
                      <a:rPr lang="it-IT" sz="2400" b="0" i="1" smtClean="0">
                        <a:latin typeface="Cambria Math"/>
                      </a:rPr>
                      <m:t>= </m:t>
                    </m:r>
                    <m:rad>
                      <m:radPr>
                        <m:ctrlPr>
                          <a:rPr lang="it-IT" sz="2400" b="0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it-IT" sz="24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it-IT" sz="2400" b="0" i="1" smtClean="0">
                            <a:latin typeface="Cambria Math"/>
                          </a:rPr>
                          <m:t>𝑎</m:t>
                        </m:r>
                        <m:r>
                          <a:rPr lang="it-IT" sz="2400" b="0" i="1" smtClean="0">
                            <a:latin typeface="Cambria Math"/>
                          </a:rPr>
                          <m:t>+ </m:t>
                        </m:r>
                        <m:rad>
                          <m:radPr>
                            <m:degHide m:val="on"/>
                            <m:ctrlPr>
                              <a:rPr lang="it-IT" sz="2400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it-IT" sz="24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it-IT" sz="2400" b="0" i="1" smtClean="0">
                                <a:latin typeface="Cambria Math"/>
                              </a:rPr>
                              <m:t>𝑏</m:t>
                            </m:r>
                          </m:e>
                        </m:rad>
                      </m:e>
                    </m:rad>
                  </m:oMath>
                </a14:m>
                <a:r>
                  <a:rPr lang="it-IT" sz="2400" dirty="0" smtClean="0"/>
                  <a:t> +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it-IT" sz="2400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it-IT" sz="24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it-IT" sz="2400" i="1">
                            <a:latin typeface="Cambria Math"/>
                          </a:rPr>
                          <m:t>𝑎</m:t>
                        </m:r>
                        <m:r>
                          <a:rPr lang="it-IT" sz="2400" b="0" i="1" smtClean="0">
                            <a:latin typeface="Cambria Math"/>
                          </a:rPr>
                          <m:t>−</m:t>
                        </m:r>
                        <m:r>
                          <a:rPr lang="it-IT" sz="2400" i="1">
                            <a:latin typeface="Cambria Math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it-IT" sz="24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it-IT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it-IT" sz="2400" i="1">
                                <a:latin typeface="Cambria Math"/>
                              </a:rPr>
                              <m:t>𝑏</m:t>
                            </m:r>
                          </m:e>
                        </m:rad>
                      </m:e>
                    </m:rad>
                  </m:oMath>
                </a14:m>
                <a:endParaRPr lang="it-IT" sz="2400" dirty="0" smtClean="0"/>
              </a:p>
              <a:p>
                <a:pPr marL="0" indent="0" algn="ctr">
                  <a:buNone/>
                </a:pPr>
                <a:endParaRPr lang="it-IT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 ± </m:t>
                              </m:r>
                              <m:rad>
                                <m:radPr>
                                  <m:degHide m:val="on"/>
                                  <m:ctrlPr>
                                    <a:rPr lang="it-IT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it-IT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it-IT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it-IT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r>
                        <a:rPr lang="it-IT" b="0" i="1" smtClean="0">
                          <a:latin typeface="Cambria Math"/>
                        </a:rPr>
                        <m:t>𝑎</m:t>
                      </m:r>
                      <m:r>
                        <a:rPr lang="it-IT" b="0" i="1" smtClean="0">
                          <a:latin typeface="Cambria Math"/>
                        </a:rPr>
                        <m:t> ± </m:t>
                      </m:r>
                      <m:rad>
                        <m:radPr>
                          <m:degHide m:val="on"/>
                          <m:ctrlPr>
                            <a:rPr lang="it-IT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</m:rad>
                    </m:oMath>
                  </m:oMathPara>
                </a14:m>
                <a:endParaRPr lang="it-IT" b="0" dirty="0" smtClean="0">
                  <a:ea typeface="Cambria Math"/>
                </a:endParaRPr>
              </a:p>
              <a:p>
                <a:pPr marL="0" indent="0" algn="ctr">
                  <a:buNone/>
                </a:pPr>
                <a:endParaRPr lang="it-IT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it-IT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ad>
                                <m:radPr>
                                  <m:ctrlPr>
                                    <a:rPr lang="it-IT" b="1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it-IT" b="1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𝟑</m:t>
                                  </m:r>
                                </m:deg>
                                <m:e>
                                  <m:sSup>
                                    <m:sSupPr>
                                      <m:ctrlPr>
                                        <a:rPr lang="it-IT" b="1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b="1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𝒂</m:t>
                                      </m:r>
                                    </m:e>
                                    <m:sup>
                                      <m:r>
                                        <a:rPr lang="it-IT" b="1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it-IT" b="1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it-IT" b="1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b="1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𝒃</m:t>
                                      </m:r>
                                    </m:e>
                                    <m:sup>
                                      <m:r>
                                        <a:rPr lang="it-IT" b="1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𝟐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it-IT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= </m:t>
                              </m:r>
                              <m:sSup>
                                <m:sSupPr>
                                  <m:ctrlPr>
                                    <a:rPr lang="it-IT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it-IT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it-IT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it-IT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+ </m:t>
                              </m:r>
                              <m:sSup>
                                <m:sSupPr>
                                  <m:ctrlPr>
                                    <a:rPr lang="it-IT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it-IT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p>
                                  <m:r>
                                    <a:rPr lang="it-IT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= </m:t>
                              </m:r>
                              <m:sSup>
                                <m:sSupPr>
                                  <m:ctrlPr>
                                    <a:rPr lang="it-IT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it-IT" b="0" i="1" smtClean="0">
                                  <a:latin typeface="Cambria Math"/>
                                </a:rPr>
                                <m:t> −3 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it-IT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eqArr>
                        </m:e>
                      </m:d>
                    </m:oMath>
                  </m:oMathPara>
                </a14:m>
                <a:endParaRPr lang="it-IT" dirty="0" smtClean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t="-40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ln w="12700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dirty="0">
                <a:latin typeface="Book Antiqua" pitchFamily="18" charset="0"/>
              </a:rPr>
              <a:t>Volendo trovare il lato cubico di </a:t>
            </a:r>
            <a:r>
              <a:rPr lang="it-IT" dirty="0" err="1">
                <a:latin typeface="Book Antiqua" pitchFamily="18" charset="0"/>
              </a:rPr>
              <a:t>simil</a:t>
            </a:r>
            <a:r>
              <a:rPr lang="it-IT" dirty="0">
                <a:latin typeface="Book Antiqua" pitchFamily="18" charset="0"/>
              </a:rPr>
              <a:t> specie di radici per </a:t>
            </a:r>
            <a:r>
              <a:rPr lang="it-IT" dirty="0" err="1">
                <a:latin typeface="Book Antiqua" pitchFamily="18" charset="0"/>
              </a:rPr>
              <a:t>prattica</a:t>
            </a:r>
            <a:r>
              <a:rPr lang="it-IT" dirty="0">
                <a:latin typeface="Book Antiqua" pitchFamily="18" charset="0"/>
              </a:rPr>
              <a:t> si terrà in questo modo: </a:t>
            </a:r>
            <a:r>
              <a:rPr lang="it-IT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Giongasi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il quadrato del numero col quadrato della R. e della somma si pigli il lato cubico, poi si cerchi</a:t>
            </a:r>
            <a:r>
              <a:rPr lang="it-IT" dirty="0">
                <a:latin typeface="Book Antiqua" pitchFamily="18" charset="0"/>
              </a:rPr>
              <a:t> </a:t>
            </a:r>
            <a:r>
              <a:rPr lang="it-IT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a tentone 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di trovare un numero et una </a:t>
            </a:r>
            <a:r>
              <a:rPr lang="it-IT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R.q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. che li loro quadrati </a:t>
            </a:r>
            <a:r>
              <a:rPr lang="it-IT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gionti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insieme faccino tanto quanto fu il lato cubico detto di sopra..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25147"/>
            <a:ext cx="1080000" cy="146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03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it-IT" smtClean="0"/>
              <a:t> </a:t>
            </a:r>
          </a:p>
        </p:txBody>
      </p:sp>
      <p:pic>
        <p:nvPicPr>
          <p:cNvPr id="3789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4278313" cy="612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3" name="Picture 11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404813"/>
            <a:ext cx="4038600" cy="3227387"/>
          </a:xfr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646119"/>
            <a:ext cx="13223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27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La dimostrazione </a:t>
            </a:r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in linea</a:t>
            </a:r>
            <a:endParaRPr lang="it-IT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Segnaposto contenuto 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it-IT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it-IT" b="0" i="1" smtClean="0">
                          <a:latin typeface="Cambria Math"/>
                        </a:rPr>
                        <m:t>=6</m:t>
                      </m:r>
                      <m:r>
                        <a:rPr lang="it-IT" b="0" i="1" smtClean="0">
                          <a:latin typeface="Cambria Math"/>
                        </a:rPr>
                        <m:t>𝑥</m:t>
                      </m:r>
                      <m:r>
                        <a:rPr lang="it-IT" b="0" i="1" smtClean="0">
                          <a:latin typeface="Cambria Math"/>
                        </a:rPr>
                        <m:t>+4</m:t>
                      </m:r>
                    </m:oMath>
                  </m:oMathPara>
                </a14:m>
                <a:endParaRPr lang="it-IT" i="1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:r>
                  <a:rPr lang="it-IT" i="1" dirty="0">
                    <a:latin typeface="Book Antiqua" pitchFamily="18" charset="0"/>
                  </a:rPr>
                  <a:t>m</a:t>
                </a:r>
                <a:r>
                  <a:rPr lang="it-IT" i="1" dirty="0" smtClean="0">
                    <a:latin typeface="Book Antiqua" pitchFamily="18" charset="0"/>
                  </a:rPr>
                  <a:t>l = 1,</a:t>
                </a:r>
                <a:r>
                  <a:rPr lang="it-IT" i="1" dirty="0">
                    <a:latin typeface="Book Antiqua" pitchFamily="18" charset="0"/>
                  </a:rPr>
                  <a:t> </a:t>
                </a:r>
                <a:r>
                  <a:rPr lang="it-IT" i="1" dirty="0" err="1" smtClean="0">
                    <a:latin typeface="Book Antiqua" pitchFamily="18" charset="0"/>
                  </a:rPr>
                  <a:t>lf</a:t>
                </a:r>
                <a:r>
                  <a:rPr lang="it-IT" i="1" dirty="0" smtClean="0">
                    <a:latin typeface="Book Antiqua" pitchFamily="18" charset="0"/>
                  </a:rPr>
                  <a:t> = 6</a:t>
                </a:r>
              </a:p>
              <a:p>
                <a:pPr marL="0" indent="0">
                  <a:buNone/>
                </a:pPr>
                <a:r>
                  <a:rPr lang="it-IT" dirty="0" err="1" smtClean="0">
                    <a:latin typeface="Book Antiqua" pitchFamily="18" charset="0"/>
                  </a:rPr>
                  <a:t>Rett</a:t>
                </a:r>
                <a:r>
                  <a:rPr lang="it-IT" dirty="0" smtClean="0">
                    <a:latin typeface="Book Antiqua" pitchFamily="18" charset="0"/>
                  </a:rPr>
                  <a:t>(</a:t>
                </a:r>
                <a:r>
                  <a:rPr lang="it-IT" i="1" dirty="0" err="1" smtClean="0">
                    <a:latin typeface="Book Antiqua" pitchFamily="18" charset="0"/>
                  </a:rPr>
                  <a:t>abfl</a:t>
                </a:r>
                <a:r>
                  <a:rPr lang="it-IT" dirty="0" smtClean="0">
                    <a:latin typeface="Book Antiqua" pitchFamily="18" charset="0"/>
                  </a:rPr>
                  <a:t>) = 4</a:t>
                </a:r>
              </a:p>
              <a:p>
                <a:pPr marL="0" indent="0">
                  <a:buNone/>
                </a:pPr>
                <a:r>
                  <a:rPr lang="it-IT" i="1" dirty="0">
                    <a:latin typeface="Book Antiqua" pitchFamily="18" charset="0"/>
                  </a:rPr>
                  <a:t>l</a:t>
                </a:r>
                <a:r>
                  <a:rPr lang="it-IT" i="1" dirty="0" smtClean="0">
                    <a:latin typeface="Book Antiqua" pitchFamily="18" charset="0"/>
                  </a:rPr>
                  <a:t>i = x, lg=x</a:t>
                </a:r>
                <a:r>
                  <a:rPr lang="it-IT" i="1" baseline="30000" dirty="0" smtClean="0">
                    <a:latin typeface="Book Antiqua" pitchFamily="18" charset="0"/>
                  </a:rPr>
                  <a:t>2</a:t>
                </a:r>
              </a:p>
              <a:p>
                <a:pPr marL="0" indent="0">
                  <a:buNone/>
                </a:pPr>
                <a:r>
                  <a:rPr lang="it-IT" i="1" dirty="0">
                    <a:latin typeface="Book Antiqua" pitchFamily="18" charset="0"/>
                  </a:rPr>
                  <a:t>m</a:t>
                </a:r>
                <a:r>
                  <a:rPr lang="it-IT" i="1" dirty="0" smtClean="0">
                    <a:latin typeface="Book Antiqua" pitchFamily="18" charset="0"/>
                  </a:rPr>
                  <a:t>l : li = li : lg </a:t>
                </a:r>
              </a:p>
              <a:p>
                <a:pPr marL="0" indent="0">
                  <a:buNone/>
                </a:pPr>
                <a:r>
                  <a:rPr lang="it-IT" dirty="0" err="1" smtClean="0">
                    <a:latin typeface="Book Antiqua" pitchFamily="18" charset="0"/>
                  </a:rPr>
                  <a:t>Rett</a:t>
                </a:r>
                <a:r>
                  <a:rPr lang="it-IT" i="1" dirty="0" smtClean="0">
                    <a:latin typeface="Book Antiqua" pitchFamily="18" charset="0"/>
                  </a:rPr>
                  <a:t>(</a:t>
                </a:r>
                <a:r>
                  <a:rPr lang="it-IT" i="1" dirty="0" err="1" smtClean="0">
                    <a:latin typeface="Book Antiqua" pitchFamily="18" charset="0"/>
                  </a:rPr>
                  <a:t>rlg</a:t>
                </a:r>
                <a:r>
                  <a:rPr lang="it-IT" i="1" dirty="0" smtClean="0">
                    <a:latin typeface="Book Antiqua" pitchFamily="18" charset="0"/>
                  </a:rPr>
                  <a:t>)=x</a:t>
                </a:r>
                <a:r>
                  <a:rPr lang="it-IT" i="1" baseline="30000" dirty="0" smtClean="0">
                    <a:latin typeface="Book Antiqua" pitchFamily="18" charset="0"/>
                  </a:rPr>
                  <a:t>3</a:t>
                </a:r>
                <a:r>
                  <a:rPr lang="it-IT" i="1" dirty="0" smtClean="0">
                    <a:latin typeface="Book Antiqua" pitchFamily="18" charset="0"/>
                  </a:rPr>
                  <a:t> =6x +4</a:t>
                </a:r>
                <a:endParaRPr lang="it-IT" i="1" baseline="30000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:r>
                  <a:rPr lang="it-IT" dirty="0" err="1" smtClean="0">
                    <a:latin typeface="Book Antiqua" pitchFamily="18" charset="0"/>
                  </a:rPr>
                  <a:t>Rett</a:t>
                </a:r>
                <a:r>
                  <a:rPr lang="it-IT" i="1" dirty="0" smtClean="0">
                    <a:latin typeface="Book Antiqua" pitchFamily="18" charset="0"/>
                  </a:rPr>
                  <a:t>(</a:t>
                </a:r>
                <a:r>
                  <a:rPr lang="it-IT" i="1" dirty="0" err="1" smtClean="0">
                    <a:latin typeface="Book Antiqua" pitchFamily="18" charset="0"/>
                  </a:rPr>
                  <a:t>ablf</a:t>
                </a:r>
                <a:r>
                  <a:rPr lang="it-IT" i="1" dirty="0" smtClean="0">
                    <a:latin typeface="Book Antiqua" pitchFamily="18" charset="0"/>
                  </a:rPr>
                  <a:t>)=</a:t>
                </a:r>
                <a:r>
                  <a:rPr lang="it-IT" dirty="0" err="1" smtClean="0">
                    <a:latin typeface="Book Antiqua" pitchFamily="18" charset="0"/>
                  </a:rPr>
                  <a:t>Rett</a:t>
                </a:r>
                <a:r>
                  <a:rPr lang="it-IT" i="1" dirty="0" smtClean="0">
                    <a:latin typeface="Book Antiqua" pitchFamily="18" charset="0"/>
                  </a:rPr>
                  <a:t>(</a:t>
                </a:r>
                <a:r>
                  <a:rPr lang="it-IT" i="1" dirty="0" err="1" smtClean="0">
                    <a:latin typeface="Book Antiqua" pitchFamily="18" charset="0"/>
                  </a:rPr>
                  <a:t>fgh</a:t>
                </a:r>
                <a:r>
                  <a:rPr lang="it-IT" i="1" dirty="0" smtClean="0">
                    <a:latin typeface="Book Antiqua" pitchFamily="18" charset="0"/>
                  </a:rPr>
                  <a:t>)</a:t>
                </a:r>
              </a:p>
              <a:p>
                <a:pPr marL="0" indent="0">
                  <a:buNone/>
                </a:pPr>
                <a:endParaRPr lang="it-IT" i="1" baseline="30000" dirty="0"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8" name="Segnaposto contenuto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492896"/>
            <a:ext cx="4581149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4"/>
            <a:ext cx="1008000" cy="1371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499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A.Girard</a:t>
            </a:r>
            <a:r>
              <a:rPr lang="it-IT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, 1629</a:t>
            </a:r>
            <a:endParaRPr lang="it-IT" b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>
              <a:buFontTx/>
              <a:buNone/>
            </a:pPr>
            <a:r>
              <a:rPr lang="it-IT" sz="3600" b="1" i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Invention</a:t>
            </a:r>
            <a:r>
              <a:rPr lang="it-IT" sz="3600" b="1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nouvelle en l’</a:t>
            </a:r>
            <a:r>
              <a:rPr lang="it-IT" sz="3600" b="1" i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algèbre</a:t>
            </a:r>
            <a:r>
              <a:rPr lang="it-IT" sz="3600" b="1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</a:t>
            </a:r>
            <a:endParaRPr lang="it-IT" sz="3600" b="1" i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3545400" cy="53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94849"/>
            <a:ext cx="1438275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462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/>
            </a:r>
            <a:b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</a:br>
            <a:r>
              <a:rPr lang="it-IT" sz="49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Invention</a:t>
            </a:r>
            <a:r>
              <a:rPr lang="it-IT" sz="49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it-IT" sz="4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nouvelle en l’</a:t>
            </a:r>
            <a:r>
              <a:rPr lang="it-IT" sz="49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algèbre</a:t>
            </a:r>
            <a:r>
              <a:rPr lang="it-IT" sz="4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</a:t>
            </a:r>
            <a:br>
              <a:rPr lang="it-IT" sz="4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</a:br>
            <a:endParaRPr lang="it-IT" sz="49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fr-FR" i="1" dirty="0" smtClean="0">
                    <a:latin typeface="Book Antiqua" pitchFamily="18" charset="0"/>
                  </a:rPr>
                  <a:t>Toutes les </a:t>
                </a:r>
                <a:r>
                  <a:rPr lang="fr-FR" i="1" dirty="0" err="1">
                    <a:latin typeface="Book Antiqua" pitchFamily="18" charset="0"/>
                  </a:rPr>
                  <a:t>equations</a:t>
                </a:r>
                <a:r>
                  <a:rPr lang="fr-FR" i="1" dirty="0">
                    <a:latin typeface="Book Antiqua" pitchFamily="18" charset="0"/>
                  </a:rPr>
                  <a:t> </a:t>
                </a:r>
                <a:r>
                  <a:rPr lang="fr-FR" i="1" dirty="0" smtClean="0">
                    <a:latin typeface="Book Antiqua" pitchFamily="18" charset="0"/>
                  </a:rPr>
                  <a:t>d'algèbre re</a:t>
                </a:r>
                <a:r>
                  <a:rPr lang="fr-FR" i="1" dirty="0">
                    <a:latin typeface="Book Antiqua" pitchFamily="18" charset="0"/>
                  </a:rPr>
                  <a:t>ç</a:t>
                </a:r>
                <a:r>
                  <a:rPr lang="fr-FR" i="1" dirty="0" smtClean="0">
                    <a:latin typeface="Book Antiqua" pitchFamily="18" charset="0"/>
                  </a:rPr>
                  <a:t>oivent </a:t>
                </a:r>
                <a:r>
                  <a:rPr lang="fr-FR" i="1" dirty="0">
                    <a:latin typeface="Book Antiqua" pitchFamily="18" charset="0"/>
                  </a:rPr>
                  <a:t>autant des solutions que la </a:t>
                </a:r>
                <a:r>
                  <a:rPr lang="fr-FR" i="1" dirty="0" err="1">
                    <a:latin typeface="Book Antiqua" pitchFamily="18" charset="0"/>
                  </a:rPr>
                  <a:t>denomination</a:t>
                </a:r>
                <a:r>
                  <a:rPr lang="fr-FR" i="1" dirty="0">
                    <a:latin typeface="Book Antiqua" pitchFamily="18" charset="0"/>
                  </a:rPr>
                  <a:t> de la plus haute quantité le </a:t>
                </a:r>
                <a:r>
                  <a:rPr lang="fr-FR" i="1" dirty="0" err="1">
                    <a:latin typeface="Book Antiqua" pitchFamily="18" charset="0"/>
                  </a:rPr>
                  <a:t>demontre</a:t>
                </a:r>
                <a:r>
                  <a:rPr lang="fr-FR" i="1" dirty="0">
                    <a:latin typeface="Book Antiqua" pitchFamily="18" charset="0"/>
                  </a:rPr>
                  <a:t> excepté les </a:t>
                </a:r>
                <a:r>
                  <a:rPr lang="fr-FR" i="1" dirty="0" err="1" smtClean="0">
                    <a:latin typeface="Book Antiqua" pitchFamily="18" charset="0"/>
                  </a:rPr>
                  <a:t>incomplettes</a:t>
                </a:r>
                <a:r>
                  <a:rPr lang="fr-FR" dirty="0" smtClean="0">
                    <a:latin typeface="Book Antiqu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fr-FR" dirty="0" smtClean="0">
                  <a:latin typeface="Book Antiqua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it-IT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it-IT" b="0" i="1" smtClean="0">
                          <a:latin typeface="Cambria Math"/>
                        </a:rPr>
                        <m:t>=4</m:t>
                      </m:r>
                      <m:r>
                        <a:rPr lang="it-IT" b="0" i="1" smtClean="0">
                          <a:latin typeface="Cambria Math"/>
                        </a:rPr>
                        <m:t>𝑥</m:t>
                      </m:r>
                      <m:r>
                        <a:rPr lang="it-IT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it-IT" b="0" dirty="0" smtClean="0">
                  <a:latin typeface="Book Antiqua" pitchFamily="18" charset="0"/>
                </a:endParaRPr>
              </a:p>
              <a:p>
                <a:pPr marL="0" indent="0" algn="ctr">
                  <a:buNone/>
                </a:pPr>
                <a:endParaRPr lang="it-IT" dirty="0" smtClean="0">
                  <a:latin typeface="Book Antiqua" pitchFamily="18" charset="0"/>
                </a:endParaRPr>
              </a:p>
              <a:p>
                <a:pPr marL="0" indent="0">
                  <a:buNone/>
                </a:pPr>
                <a:r>
                  <a:rPr lang="it-IT" dirty="0" smtClean="0">
                    <a:latin typeface="Book Antiqua" pitchFamily="18" charset="0"/>
                  </a:rPr>
                  <a:t>Soluzioni: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1, 1, −1+</m:t>
                    </m:r>
                    <m:rad>
                      <m:radPr>
                        <m:degHide m:val="on"/>
                        <m:ctrlPr>
                          <a:rPr lang="it-IT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it-IT" b="0" i="1" smtClean="0">
                            <a:latin typeface="Cambria Math"/>
                          </a:rPr>
                          <m:t>−2</m:t>
                        </m:r>
                      </m:e>
                    </m:rad>
                    <m:r>
                      <a:rPr lang="it-IT" b="0" i="1" smtClean="0">
                        <a:latin typeface="Cambria Math"/>
                      </a:rPr>
                      <m:t>, −1−</m:t>
                    </m:r>
                    <m:rad>
                      <m:radPr>
                        <m:degHide m:val="on"/>
                        <m:ctrlPr>
                          <a:rPr lang="it-IT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it-IT" b="0" i="1" smtClean="0">
                            <a:latin typeface="Cambria Math"/>
                          </a:rPr>
                          <m:t>−2</m:t>
                        </m:r>
                      </m:e>
                    </m:rad>
                  </m:oMath>
                </a14:m>
                <a:endParaRPr lang="it-IT" dirty="0">
                  <a:latin typeface="Book Antiqua" pitchFamily="18" charset="0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 b="-40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396483"/>
            <a:ext cx="1438275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54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/>
            </a:r>
            <a:br>
              <a:rPr lang="it-IT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</a:br>
            <a:r>
              <a:rPr lang="it-IT" sz="49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Invention</a:t>
            </a:r>
            <a:r>
              <a:rPr lang="it-IT" sz="49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it-IT" sz="4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nouvelle en l’</a:t>
            </a:r>
            <a:r>
              <a:rPr lang="it-IT" sz="49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algèbre</a:t>
            </a:r>
            <a:r>
              <a:rPr lang="it-IT" sz="4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</a:t>
            </a:r>
            <a:br>
              <a:rPr lang="it-IT" sz="4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</a:br>
            <a:endParaRPr lang="it-IT" sz="490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ln w="12700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dirty="0">
                <a:latin typeface="Book Antiqua" pitchFamily="18" charset="0"/>
              </a:rPr>
              <a:t>Donc il se faut </a:t>
            </a:r>
            <a:r>
              <a:rPr lang="fr-FR" dirty="0" err="1">
                <a:latin typeface="Book Antiqua" pitchFamily="18" charset="0"/>
              </a:rPr>
              <a:t>resouvenir</a:t>
            </a:r>
            <a:r>
              <a:rPr lang="fr-FR" dirty="0">
                <a:latin typeface="Book Antiqua" pitchFamily="18" charset="0"/>
              </a:rPr>
              <a:t> d'observer </a:t>
            </a:r>
            <a:r>
              <a:rPr lang="fr-FR" dirty="0" err="1">
                <a:latin typeface="Book Antiqua" pitchFamily="18" charset="0"/>
              </a:rPr>
              <a:t>tousjours</a:t>
            </a:r>
            <a:r>
              <a:rPr lang="fr-FR" dirty="0">
                <a:latin typeface="Book Antiqua" pitchFamily="18" charset="0"/>
              </a:rPr>
              <a:t> cela: on </a:t>
            </a:r>
            <a:r>
              <a:rPr lang="fr-FR" dirty="0" err="1">
                <a:latin typeface="Book Antiqua" pitchFamily="18" charset="0"/>
              </a:rPr>
              <a:t>pourroit</a:t>
            </a:r>
            <a:r>
              <a:rPr lang="fr-FR" dirty="0">
                <a:latin typeface="Book Antiqua" pitchFamily="18" charset="0"/>
              </a:rPr>
              <a:t> dire à </a:t>
            </a:r>
            <a:r>
              <a:rPr lang="fr-FR" dirty="0" err="1">
                <a:latin typeface="Book Antiqua" pitchFamily="18" charset="0"/>
              </a:rPr>
              <a:t>quoy</a:t>
            </a:r>
            <a:r>
              <a:rPr lang="fr-FR" dirty="0">
                <a:latin typeface="Book Antiqua" pitchFamily="18" charset="0"/>
              </a:rPr>
              <a:t> sert ces solutions qui sont impossibles, je </a:t>
            </a:r>
            <a:r>
              <a:rPr lang="fr-FR" dirty="0" err="1">
                <a:latin typeface="Book Antiqua" pitchFamily="18" charset="0"/>
              </a:rPr>
              <a:t>respond</a:t>
            </a:r>
            <a:r>
              <a:rPr lang="fr-FR" dirty="0">
                <a:latin typeface="Book Antiqua" pitchFamily="18" charset="0"/>
              </a:rPr>
              <a:t> pour trois choses, pour la certitude de la </a:t>
            </a:r>
            <a:r>
              <a:rPr lang="fr-FR" dirty="0" err="1">
                <a:latin typeface="Book Antiqua" pitchFamily="18" charset="0"/>
              </a:rPr>
              <a:t>reigle</a:t>
            </a:r>
            <a:r>
              <a:rPr lang="fr-FR" dirty="0">
                <a:latin typeface="Book Antiqua" pitchFamily="18" charset="0"/>
              </a:rPr>
              <a:t> </a:t>
            </a:r>
            <a:r>
              <a:rPr lang="fr-FR" dirty="0" err="1">
                <a:latin typeface="Book Antiqua" pitchFamily="18" charset="0"/>
              </a:rPr>
              <a:t>generale</a:t>
            </a:r>
            <a:r>
              <a:rPr lang="fr-FR" dirty="0">
                <a:latin typeface="Book Antiqua" pitchFamily="18" charset="0"/>
              </a:rPr>
              <a:t>, </a:t>
            </a:r>
            <a:r>
              <a:rPr lang="fr-FR" dirty="0" smtClean="0">
                <a:latin typeface="Book Antiqua" pitchFamily="18" charset="0"/>
              </a:rPr>
              <a:t>&amp; </a:t>
            </a:r>
            <a:r>
              <a:rPr lang="fr-FR" dirty="0">
                <a:latin typeface="Book Antiqua" pitchFamily="18" charset="0"/>
              </a:rPr>
              <a:t>qu'il </a:t>
            </a:r>
            <a:r>
              <a:rPr lang="fr-FR" dirty="0" err="1">
                <a:latin typeface="Book Antiqua" pitchFamily="18" charset="0"/>
              </a:rPr>
              <a:t>ny</a:t>
            </a:r>
            <a:r>
              <a:rPr lang="fr-FR" dirty="0">
                <a:latin typeface="Book Antiqua" pitchFamily="18" charset="0"/>
              </a:rPr>
              <a:t> a point d'autre solutions, </a:t>
            </a:r>
            <a:r>
              <a:rPr lang="fr-FR" dirty="0" smtClean="0">
                <a:latin typeface="Book Antiqua" pitchFamily="18" charset="0"/>
              </a:rPr>
              <a:t>&amp; </a:t>
            </a:r>
            <a:r>
              <a:rPr lang="fr-FR" dirty="0">
                <a:latin typeface="Book Antiqua" pitchFamily="18" charset="0"/>
              </a:rPr>
              <a:t>pour son </a:t>
            </a:r>
            <a:r>
              <a:rPr lang="fr-FR" dirty="0" smtClean="0">
                <a:latin typeface="Book Antiqua" pitchFamily="18" charset="0"/>
              </a:rPr>
              <a:t>utilité.</a:t>
            </a:r>
            <a:endParaRPr lang="it-IT" dirty="0">
              <a:latin typeface="Book Antiqua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>
                <a:latin typeface="Book Antiqua" pitchFamily="18" charset="0"/>
              </a:rPr>
              <a:t>A coloro i quali ritengono impossibili queste soluzioni io rispondo che bisogna accettarle per tre motivi: per assicurare la validità generale della regola, perché non ci sono altre soluzioni, e per la loro utilità.</a:t>
            </a:r>
          </a:p>
        </p:txBody>
      </p:sp>
    </p:spTree>
    <p:extLst>
      <p:ext uri="{BB962C8B-B14F-4D97-AF65-F5344CB8AC3E}">
        <p14:creationId xmlns:p14="http://schemas.microsoft.com/office/powerpoint/2010/main" val="379820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La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Géométrie</a:t>
            </a:r>
            <a:r>
              <a:rPr lang="it-IT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 (1637)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b="1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Libro I</a:t>
            </a:r>
            <a:r>
              <a:rPr lang="it-IT">
                <a:latin typeface="Book Antiqua" pitchFamily="18" charset="0"/>
              </a:rPr>
              <a:t> costruzione di un’algebra di segmenti, soluzione di problemi geometrici con metodi algebrici</a:t>
            </a:r>
          </a:p>
          <a:p>
            <a:pPr>
              <a:buFontTx/>
              <a:buNone/>
            </a:pPr>
            <a:r>
              <a:rPr lang="it-IT" b="1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Libro II </a:t>
            </a:r>
            <a:r>
              <a:rPr lang="it-IT">
                <a:latin typeface="Book Antiqua" pitchFamily="18" charset="0"/>
              </a:rPr>
              <a:t>classificazione delle curve, metodo delle tangenti</a:t>
            </a:r>
          </a:p>
          <a:p>
            <a:pPr>
              <a:buFontTx/>
              <a:buNone/>
            </a:pPr>
            <a:r>
              <a:rPr lang="it-IT" b="1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Libro III </a:t>
            </a:r>
            <a:r>
              <a:rPr lang="it-IT">
                <a:latin typeface="Book Antiqua" pitchFamily="18" charset="0"/>
              </a:rPr>
              <a:t>equazioni e costruzioni </a:t>
            </a:r>
          </a:p>
          <a:p>
            <a:pPr>
              <a:buFontTx/>
              <a:buNone/>
            </a:pPr>
            <a:r>
              <a:rPr lang="it-IT">
                <a:latin typeface="Book Antiqua" pitchFamily="18" charset="0"/>
              </a:rPr>
              <a:t>    di radici</a:t>
            </a:r>
          </a:p>
        </p:txBody>
      </p:sp>
      <p:pic>
        <p:nvPicPr>
          <p:cNvPr id="45061" name="Picture 5" descr="cartes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365625"/>
            <a:ext cx="1630363" cy="173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6" descr="cartes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365625"/>
            <a:ext cx="1630363" cy="173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949" y="908720"/>
            <a:ext cx="1968500" cy="230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63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it-IT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it-IT" dirty="0"/>
              <a:t> </a:t>
            </a:r>
            <a:r>
              <a:rPr lang="it-IT" dirty="0">
                <a:latin typeface="Book Antiqua" pitchFamily="18" charset="0"/>
              </a:rPr>
              <a:t>Sappiate dunque che in ogni Equazione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possono</a:t>
            </a:r>
            <a:r>
              <a:rPr lang="it-IT" dirty="0">
                <a:latin typeface="Book Antiqua" pitchFamily="18" charset="0"/>
              </a:rPr>
              <a:t> darsi tante diverse radici – cioè valori della quantità incognita – quante sono le dimensioni della stessa incognita</a:t>
            </a:r>
          </a:p>
          <a:p>
            <a:pPr>
              <a:buFontTx/>
              <a:buNone/>
            </a:pPr>
            <a:r>
              <a:rPr lang="it-IT" dirty="0">
                <a:latin typeface="Book Antiqua" pitchFamily="18" charset="0"/>
              </a:rPr>
              <a:t>(“teorema fondamentale dell’algebra</a:t>
            </a:r>
            <a:r>
              <a:rPr lang="it-IT" dirty="0" smtClean="0">
                <a:latin typeface="Book Antiqua" pitchFamily="18" charset="0"/>
              </a:rPr>
              <a:t>” in forma debole)</a:t>
            </a:r>
            <a:endParaRPr lang="it-IT" dirty="0"/>
          </a:p>
        </p:txBody>
      </p:sp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3375"/>
            <a:ext cx="4476750" cy="594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8645"/>
            <a:ext cx="1188000" cy="1267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37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it-IT" sz="2400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sz="2400">
                <a:latin typeface="Book Antiqua" pitchFamily="18" charset="0"/>
              </a:rPr>
              <a:t>D’altronde, tanto le radici vere quanto le false non sono sempre </a:t>
            </a:r>
            <a:r>
              <a:rPr lang="it-IT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reali</a:t>
            </a:r>
            <a:r>
              <a:rPr lang="it-IT" sz="2400">
                <a:latin typeface="Book Antiqua" pitchFamily="18" charset="0"/>
              </a:rPr>
              <a:t>, ma talvolta soltanto </a:t>
            </a:r>
            <a:r>
              <a:rPr lang="it-IT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immaginarie</a:t>
            </a:r>
            <a:r>
              <a:rPr lang="it-IT" sz="2400">
                <a:latin typeface="Book Antiqua" pitchFamily="18" charset="0"/>
              </a:rPr>
              <a:t>: cioè è sempre possibile immaginarne in ogni Equazione tante quante ho detto, ma talvolta non v’è nessuna quantità che corrisponde a quelle che immaginiamo.</a:t>
            </a:r>
          </a:p>
        </p:txBody>
      </p:sp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4813"/>
            <a:ext cx="4354512" cy="604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18903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147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4129</Words>
  <Application>Microsoft Office PowerPoint</Application>
  <PresentationFormat>Presentazione su schermo (4:3)</PresentationFormat>
  <Paragraphs>333</Paragraphs>
  <Slides>61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61</vt:i4>
      </vt:variant>
    </vt:vector>
  </HeadingPairs>
  <TitlesOfParts>
    <vt:vector size="62" baseType="lpstr">
      <vt:lpstr>Tema di Office</vt:lpstr>
      <vt:lpstr>L’origine dei numeri complessi nel tardo Rinascimento</vt:lpstr>
      <vt:lpstr>Alcuni scopi di questo excursus</vt:lpstr>
      <vt:lpstr> </vt:lpstr>
      <vt:lpstr>Piero della Francesca Trattato d’abaco (1480 c.ca)</vt:lpstr>
      <vt:lpstr>Piero della Francesca Trattato d’abaco</vt:lpstr>
      <vt:lpstr>〖ax〗^2+bx=c </vt:lpstr>
      <vt:lpstr>Da notare che…</vt:lpstr>
      <vt:lpstr>G.Cardano Ars Magna 1545                  1570               1663</vt:lpstr>
      <vt:lpstr>Girolamo Cardano Ars magna (1545)</vt:lpstr>
      <vt:lpstr>Querna, da bis</vt:lpstr>
      <vt:lpstr>Nuquer, admi</vt:lpstr>
      <vt:lpstr>Requan, minue dami</vt:lpstr>
      <vt:lpstr>Cap.XXXVII  De regula falsum ponendi</vt:lpstr>
      <vt:lpstr>De regula falsum ponendi Regula II</vt:lpstr>
      <vt:lpstr>Presentazione standard di PowerPoint</vt:lpstr>
      <vt:lpstr>De regula falsum ponendi Regula II</vt:lpstr>
      <vt:lpstr>La radice sofistica è un numero? Practica arithmetice, 1539</vt:lpstr>
      <vt:lpstr>De regula falsum ponendi Regula III</vt:lpstr>
      <vt:lpstr>De regula falsum ponendi Regula III</vt:lpstr>
      <vt:lpstr>De regula falsum ponendi Regula III</vt:lpstr>
      <vt:lpstr> Qual è il segno di √(-9)? </vt:lpstr>
      <vt:lpstr>Una nuova regola dei segni</vt:lpstr>
      <vt:lpstr> </vt:lpstr>
      <vt:lpstr>Corrispondenza  Cardano - Tartaglia </vt:lpstr>
      <vt:lpstr>Primi contatti  fra Cardano e Tartaglia Quesiti et inventioni diverse</vt:lpstr>
      <vt:lpstr>Cardano a Tartaglia 12 febbraio 1539 </vt:lpstr>
      <vt:lpstr>Cardano a Tartaglia 19 marzo 1539 </vt:lpstr>
      <vt:lpstr>La regola di Tartaglia 25 marzo 1539</vt:lpstr>
      <vt:lpstr> </vt:lpstr>
      <vt:lpstr>La regola di Tartaglia </vt:lpstr>
      <vt:lpstr>La regola di Tartaglia</vt:lpstr>
      <vt:lpstr>La regola di Tartaglia</vt:lpstr>
      <vt:lpstr>La regola di Tartaglia</vt:lpstr>
      <vt:lpstr>Le formule di Tartaglia:  un’obiezione</vt:lpstr>
      <vt:lpstr>Cardano a Tartaglia 4 agosto 1539</vt:lpstr>
      <vt:lpstr>Il caso irriducibile</vt:lpstr>
      <vt:lpstr>Tartaglia a Cardano 7 agosto 1539</vt:lpstr>
      <vt:lpstr>Ars Magna Cap. XII De cubo aequali rebus &amp; numero</vt:lpstr>
      <vt:lpstr>Ars Magna Cap. XII De cubo aequali rebus &amp; numero</vt:lpstr>
      <vt:lpstr>Ars Magna Cap. XII De cubo aequali rebus &amp; numero</vt:lpstr>
      <vt:lpstr>Ars Magna Cap. XXV De capitulis imperfectis &amp; specialis</vt:lpstr>
      <vt:lpstr> </vt:lpstr>
      <vt:lpstr>A gli Lettori</vt:lpstr>
      <vt:lpstr>A gli Lettori</vt:lpstr>
      <vt:lpstr>A gli Lettori</vt:lpstr>
      <vt:lpstr>Libro primo</vt:lpstr>
      <vt:lpstr>Le radici di numeri sono numeri?</vt:lpstr>
      <vt:lpstr>Le radici legate</vt:lpstr>
      <vt:lpstr>Le radici cubiche legate</vt:lpstr>
      <vt:lpstr>Le radici cubiche legate</vt:lpstr>
      <vt:lpstr>La regola del più et meno </vt:lpstr>
      <vt:lpstr>Gli esempi di Cardano</vt:lpstr>
      <vt:lpstr>Il caso irriducibile è risolto?</vt:lpstr>
      <vt:lpstr> </vt:lpstr>
      <vt:lpstr>La dimostrazione in linea</vt:lpstr>
      <vt:lpstr> </vt:lpstr>
      <vt:lpstr> Invention nouvelle en l’algèbre  </vt:lpstr>
      <vt:lpstr> Invention nouvelle en l’algèbre  </vt:lpstr>
      <vt:lpstr>La Géométrie (1637)</vt:lpstr>
      <vt:lpstr> </vt:lpstr>
      <vt:lpstr>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L’origine dei numeri complessi nel tardo Rinascimento</dc:title>
  <dc:creator>pc</dc:creator>
  <cp:lastModifiedBy>pc</cp:lastModifiedBy>
  <cp:revision>61</cp:revision>
  <dcterms:created xsi:type="dcterms:W3CDTF">2011-11-05T21:22:17Z</dcterms:created>
  <dcterms:modified xsi:type="dcterms:W3CDTF">2011-11-10T07:29:02Z</dcterms:modified>
</cp:coreProperties>
</file>