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353" r:id="rId7"/>
    <p:sldId id="355" r:id="rId8"/>
    <p:sldId id="356" r:id="rId9"/>
    <p:sldId id="354" r:id="rId10"/>
    <p:sldId id="357" r:id="rId11"/>
    <p:sldId id="358" r:id="rId12"/>
    <p:sldId id="359" r:id="rId13"/>
    <p:sldId id="360" r:id="rId14"/>
    <p:sldId id="363" r:id="rId15"/>
    <p:sldId id="261" r:id="rId16"/>
    <p:sldId id="262" r:id="rId17"/>
    <p:sldId id="263" r:id="rId18"/>
    <p:sldId id="320" r:id="rId19"/>
    <p:sldId id="265" r:id="rId20"/>
    <p:sldId id="317" r:id="rId21"/>
    <p:sldId id="346" r:id="rId22"/>
    <p:sldId id="264" r:id="rId23"/>
    <p:sldId id="266" r:id="rId24"/>
    <p:sldId id="361" r:id="rId25"/>
    <p:sldId id="267" r:id="rId26"/>
    <p:sldId id="271" r:id="rId27"/>
    <p:sldId id="274" r:id="rId28"/>
    <p:sldId id="348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52" r:id="rId38"/>
    <p:sldId id="351" r:id="rId39"/>
    <p:sldId id="312" r:id="rId40"/>
    <p:sldId id="313" r:id="rId41"/>
    <p:sldId id="314" r:id="rId42"/>
    <p:sldId id="315" r:id="rId43"/>
    <p:sldId id="311" r:id="rId44"/>
    <p:sldId id="316" r:id="rId45"/>
    <p:sldId id="318" r:id="rId46"/>
    <p:sldId id="319" r:id="rId47"/>
    <p:sldId id="349" r:id="rId48"/>
    <p:sldId id="321" r:id="rId49"/>
    <p:sldId id="322" r:id="rId50"/>
    <p:sldId id="323" r:id="rId51"/>
    <p:sldId id="324" r:id="rId52"/>
    <p:sldId id="331" r:id="rId53"/>
    <p:sldId id="325" r:id="rId54"/>
    <p:sldId id="326" r:id="rId55"/>
    <p:sldId id="327" r:id="rId56"/>
    <p:sldId id="328" r:id="rId57"/>
    <p:sldId id="329" r:id="rId58"/>
    <p:sldId id="330" r:id="rId59"/>
    <p:sldId id="335" r:id="rId60"/>
    <p:sldId id="344" r:id="rId61"/>
    <p:sldId id="362" r:id="rId62"/>
    <p:sldId id="364" r:id="rId63"/>
    <p:sldId id="332" r:id="rId64"/>
    <p:sldId id="333" r:id="rId65"/>
    <p:sldId id="336" r:id="rId66"/>
    <p:sldId id="337" r:id="rId67"/>
    <p:sldId id="339" r:id="rId68"/>
    <p:sldId id="345" r:id="rId69"/>
    <p:sldId id="340" r:id="rId70"/>
    <p:sldId id="341" r:id="rId71"/>
    <p:sldId id="350" r:id="rId72"/>
    <p:sldId id="342" r:id="rId73"/>
    <p:sldId id="347" r:id="rId74"/>
    <p:sldId id="343" r:id="rId7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462BB-B11C-4C8B-B7B3-8097AC719A9B}" type="datetimeFigureOut">
              <a:rPr lang="it-IT" smtClean="0"/>
              <a:pPr/>
              <a:t>14/06/2013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F8AB8-CDD4-4AF4-A7BA-E05BFF79FAD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2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upload.wikimedia.org/wikipedia/commons/d/d0/Filtration_barrier.svg" TargetMode="Externa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1071546"/>
            <a:ext cx="7772400" cy="1470025"/>
          </a:xfrm>
        </p:spPr>
        <p:txBody>
          <a:bodyPr/>
          <a:lstStyle/>
          <a:p>
            <a:r>
              <a:rPr lang="it-IT" b="1" dirty="0" smtClean="0">
                <a:solidFill>
                  <a:srgbClr val="0000CC"/>
                </a:solidFill>
              </a:rPr>
              <a:t>Il sangue: una grande sfida per la matematica</a:t>
            </a:r>
            <a:endParaRPr lang="it-IT" b="1" dirty="0">
              <a:solidFill>
                <a:srgbClr val="0000CC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57224" y="4000504"/>
            <a:ext cx="7429552" cy="2214578"/>
          </a:xfrm>
        </p:spPr>
        <p:txBody>
          <a:bodyPr>
            <a:normAutofit fontScale="85000" lnSpcReduction="20000"/>
          </a:bodyPr>
          <a:lstStyle/>
          <a:p>
            <a:r>
              <a:rPr lang="it-IT" b="1" dirty="0" smtClean="0">
                <a:solidFill>
                  <a:schemeClr val="tx1"/>
                </a:solidFill>
              </a:rPr>
              <a:t>Antonio Fasano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Direttore Scientifico FIAB (</a:t>
            </a:r>
            <a:r>
              <a:rPr lang="it-IT" dirty="0" err="1" smtClean="0">
                <a:solidFill>
                  <a:schemeClr val="tx1"/>
                </a:solidFill>
              </a:rPr>
              <a:t>Vicchio</a:t>
            </a:r>
            <a:r>
              <a:rPr lang="it-IT" dirty="0" smtClean="0">
                <a:solidFill>
                  <a:schemeClr val="tx1"/>
                </a:solidFill>
              </a:rPr>
              <a:t>, Firenze)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Associato allo IASI-CNR, Roma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Membro Onorario </a:t>
            </a:r>
            <a:r>
              <a:rPr lang="it-IT" dirty="0" err="1" smtClean="0">
                <a:solidFill>
                  <a:schemeClr val="tx1"/>
                </a:solidFill>
              </a:rPr>
              <a:t>Dip</a:t>
            </a:r>
            <a:r>
              <a:rPr lang="it-IT" dirty="0" smtClean="0">
                <a:solidFill>
                  <a:schemeClr val="tx1"/>
                </a:solidFill>
              </a:rPr>
              <a:t>. </a:t>
            </a:r>
            <a:r>
              <a:rPr lang="it-IT" dirty="0" err="1" smtClean="0">
                <a:solidFill>
                  <a:schemeClr val="tx1"/>
                </a:solidFill>
              </a:rPr>
              <a:t>Mat</a:t>
            </a:r>
            <a:r>
              <a:rPr lang="it-IT" dirty="0" smtClean="0">
                <a:solidFill>
                  <a:schemeClr val="tx1"/>
                </a:solidFill>
              </a:rPr>
              <a:t>. &amp; Inf. U. Dini – Firenze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Membro Accademia Nazionale dei Lincei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57224" y="642918"/>
            <a:ext cx="742955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Statistica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(screening,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trials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it-I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Diagnostica per immagini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(TAC, PET, risonanza magnetica, ecografia)</a:t>
            </a:r>
          </a:p>
          <a:p>
            <a:pPr>
              <a:buFont typeface="Arial" pitchFamily="34" charset="0"/>
              <a:buChar char="•"/>
            </a:pPr>
            <a:endParaRPr lang="it-I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Biomeccanica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(dinamica muscolare, ossea, protesi)</a:t>
            </a:r>
          </a:p>
          <a:p>
            <a:pPr>
              <a:buFont typeface="Arial" pitchFamily="34" charset="0"/>
              <a:buChar char="•"/>
            </a:pPr>
            <a:endParaRPr lang="it-IT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Modelli matematici per processi fisiologici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(crescita di tessuti,  </a:t>
            </a:r>
            <a:r>
              <a:rPr lang="it-IT" sz="2400" i="1" dirty="0" smtClean="0">
                <a:latin typeface="Times New Roman" pitchFamily="18" charset="0"/>
                <a:cs typeface="Times New Roman" pitchFamily="18" charset="0"/>
              </a:rPr>
              <a:t>pattern </a:t>
            </a:r>
            <a:r>
              <a:rPr lang="it-IT" sz="2400" i="1" dirty="0" err="1" smtClean="0">
                <a:latin typeface="Times New Roman" pitchFamily="18" charset="0"/>
                <a:cs typeface="Times New Roman" pitchFamily="18" charset="0"/>
              </a:rPr>
              <a:t>formation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, funzionamento di singoli organi, emodinamica, ecc.)</a:t>
            </a:r>
          </a:p>
          <a:p>
            <a:pPr>
              <a:buFont typeface="Arial" pitchFamily="34" charset="0"/>
              <a:buChar char="•"/>
            </a:pPr>
            <a:endParaRPr lang="it-IT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Modelli matematici per processi patologici</a:t>
            </a:r>
          </a:p>
          <a:p>
            <a:pPr>
              <a:buFont typeface="Arial" pitchFamily="34" charset="0"/>
              <a:buChar char="•"/>
            </a:pPr>
            <a:endParaRPr lang="it-IT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Modelli matematici per terapie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(ottimizzazione, ecc.)</a:t>
            </a:r>
          </a:p>
          <a:p>
            <a:pPr>
              <a:buFont typeface="Arial" pitchFamily="34" charset="0"/>
              <a:buChar char="•"/>
            </a:pPr>
            <a:endParaRPr lang="it-I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Genomica</a:t>
            </a:r>
            <a:endParaRPr lang="it-IT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14282" y="0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MATEMATICA E MEDICINA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85786" y="1142984"/>
            <a:ext cx="735811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latin typeface="Times New Roman" pitchFamily="18" charset="0"/>
                <a:cs typeface="Times New Roman" pitchFamily="18" charset="0"/>
              </a:rPr>
              <a:t>La matematica e il sangue</a:t>
            </a:r>
            <a:endParaRPr lang="it-IT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42976" y="2357430"/>
            <a:ext cx="70723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		Parleremo di</a:t>
            </a:r>
          </a:p>
          <a:p>
            <a:pPr>
              <a:buFont typeface="Arial" pitchFamily="34" charset="0"/>
              <a:buChar char="•"/>
            </a:pPr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coagulazione</a:t>
            </a:r>
          </a:p>
          <a:p>
            <a:pPr>
              <a:buFont typeface="Arial" pitchFamily="34" charset="0"/>
              <a:buChar char="•"/>
            </a:pPr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dialisi</a:t>
            </a:r>
          </a:p>
          <a:p>
            <a:pPr>
              <a:buFont typeface="Arial" pitchFamily="34" charset="0"/>
              <a:buChar char="•"/>
            </a:pPr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rene</a:t>
            </a:r>
            <a:endParaRPr lang="it-IT" sz="36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357422" y="5357826"/>
            <a:ext cx="4071966" cy="107721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NON</a:t>
            </a: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della </a:t>
            </a:r>
            <a:r>
              <a:rPr lang="it-IT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reologia</a:t>
            </a:r>
            <a:endParaRPr lang="it-IT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85786" y="1142984"/>
            <a:ext cx="735811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latin typeface="Times New Roman" pitchFamily="18" charset="0"/>
                <a:cs typeface="Times New Roman" pitchFamily="18" charset="0"/>
              </a:rPr>
              <a:t>La matematica e il sangue</a:t>
            </a:r>
            <a:endParaRPr lang="it-IT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214414" y="2857496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Un sogno personale …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00100" y="1571612"/>
            <a:ext cx="7143800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>
                <a:latin typeface="Times New Roman" pitchFamily="18" charset="0"/>
                <a:cs typeface="Times New Roman" pitchFamily="18" charset="0"/>
              </a:rPr>
              <a:t>HEMOMATH</a:t>
            </a:r>
            <a:endParaRPr lang="it-IT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3071810"/>
            <a:ext cx="655339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Hemodynamics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including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microcirculation</a:t>
            </a:r>
            <a:endParaRPr kumimoji="0" lang="it-I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Heart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perfusion</a:t>
            </a:r>
            <a:endParaRPr kumimoji="0" lang="it-I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Hemodialysis</a:t>
            </a:r>
            <a:endParaRPr kumimoji="0" lang="it-I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Kidneys</a:t>
            </a:r>
            <a:endParaRPr kumimoji="0" lang="it-I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Blood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coagulation</a:t>
            </a:r>
            <a:endParaRPr kumimoji="0" lang="it-I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57224" y="5929330"/>
            <a:ext cx="7715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 smtClean="0"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b="1" dirty="0" err="1" smtClean="0">
                <a:latin typeface="Times New Roman" pitchFamily="18" charset="0"/>
                <a:cs typeface="Times New Roman" pitchFamily="18" charset="0"/>
              </a:rPr>
              <a:t>chapter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b="1" dirty="0" err="1" smtClean="0">
                <a:latin typeface="Times New Roman" pitchFamily="18" charset="0"/>
                <a:cs typeface="Times New Roman" pitchFamily="18" charset="0"/>
              </a:rPr>
              <a:t>including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it-IT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historical</a:t>
            </a:r>
            <a:r>
              <a:rPr lang="it-IT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review</a:t>
            </a:r>
            <a:endParaRPr lang="it-IT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00100" y="1714488"/>
            <a:ext cx="750099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>
                <a:latin typeface="Times New Roman" pitchFamily="18" charset="0"/>
                <a:cs typeface="Times New Roman" pitchFamily="18" charset="0"/>
              </a:rPr>
              <a:t>Coagulazione del sangue</a:t>
            </a:r>
          </a:p>
          <a:p>
            <a:pPr algn="ctr"/>
            <a:endParaRPr lang="it-IT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Non solo questo: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http://upload.wikimedia.org/wikipedia/commons/thumb/9/98/Oww_Papercut_14365.jpg/200px-Oww_Papercut_143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4214818"/>
            <a:ext cx="2428892" cy="1518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857356" y="1428736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… ma anche questo: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5410" name="Picture 2" descr="http://images.corriere.it/salute/dizionario/img/Salute/Volume3/Media/emorragia_cerebrale_galle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714620"/>
            <a:ext cx="3676650" cy="3343275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571472" y="6000768"/>
            <a:ext cx="800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O meglio: la sua </a:t>
            </a:r>
            <a:r>
              <a:rPr lang="it-IT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prevenzione</a:t>
            </a:r>
            <a:endParaRPr lang="it-IT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500166" y="1000108"/>
            <a:ext cx="66437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I meccanismi di coagulazione sono continuamente attivi e ci mantengono in vita</a:t>
            </a:r>
          </a:p>
          <a:p>
            <a:pPr algn="ctr"/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Ma quando “sbagliano” …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908050"/>
            <a:ext cx="7559675" cy="505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331913" y="188913"/>
            <a:ext cx="6480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smtClean="0"/>
              <a:t>Embolo polmonare</a:t>
            </a:r>
            <a:endParaRPr lang="it-IT" sz="2400" b="1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35150" y="6165850"/>
            <a:ext cx="5256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/>
              <a:t>(courtesy of Dr. Jeremi Mizerski)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85852" y="2214554"/>
            <a:ext cx="7000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latin typeface="Times New Roman" pitchFamily="18" charset="0"/>
                <a:cs typeface="Times New Roman" pitchFamily="18" charset="0"/>
              </a:rPr>
              <a:t>Nell’antichità …</a:t>
            </a:r>
            <a:endParaRPr lang="it-IT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88913"/>
            <a:ext cx="3421093" cy="380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68312" y="981075"/>
            <a:ext cx="4594707" cy="36933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/>
              <a:t>Hippocrates</a:t>
            </a:r>
            <a:r>
              <a:rPr lang="it-IT" b="1" dirty="0"/>
              <a:t> ( </a:t>
            </a:r>
            <a:r>
              <a:rPr lang="it-IT" b="1" dirty="0">
                <a:sym typeface="Symbol" pitchFamily="18" charset="2"/>
              </a:rPr>
              <a:t> 460  370 </a:t>
            </a:r>
            <a:r>
              <a:rPr lang="it-IT" b="1" dirty="0" err="1">
                <a:sym typeface="Symbol" pitchFamily="18" charset="2"/>
              </a:rPr>
              <a:t>B.C.</a:t>
            </a:r>
            <a:r>
              <a:rPr lang="it-IT" b="1" dirty="0">
                <a:sym typeface="Symbol" pitchFamily="18" charset="2"/>
              </a:rPr>
              <a:t>)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11188" y="2349500"/>
            <a:ext cx="39588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/>
              <a:t>With</a:t>
            </a:r>
            <a:r>
              <a:rPr lang="it-IT" b="1" dirty="0"/>
              <a:t> the </a:t>
            </a:r>
            <a:r>
              <a:rPr lang="it-IT" b="1" dirty="0" err="1"/>
              <a:t>term</a:t>
            </a:r>
            <a:r>
              <a:rPr lang="it-IT" b="1" i="1" dirty="0"/>
              <a:t> </a:t>
            </a:r>
            <a:r>
              <a:rPr lang="it-IT" b="1" i="1" dirty="0" err="1">
                <a:solidFill>
                  <a:srgbClr val="0000FF"/>
                </a:solidFill>
              </a:rPr>
              <a:t>leucophlegmatia</a:t>
            </a:r>
            <a:r>
              <a:rPr lang="it-IT" b="1" i="1" dirty="0"/>
              <a:t>  </a:t>
            </a:r>
            <a:r>
              <a:rPr lang="it-IT" b="1" i="1" dirty="0" err="1"/>
              <a:t>describes</a:t>
            </a:r>
            <a:r>
              <a:rPr lang="it-IT" b="1" i="1" dirty="0"/>
              <a:t> </a:t>
            </a:r>
            <a:r>
              <a:rPr lang="it-IT" b="1" dirty="0" err="1"/>
              <a:t>limbs</a:t>
            </a:r>
            <a:r>
              <a:rPr lang="it-IT" b="1" dirty="0"/>
              <a:t> </a:t>
            </a:r>
            <a:r>
              <a:rPr lang="it-IT" b="1" dirty="0" err="1"/>
              <a:t>swelling</a:t>
            </a:r>
            <a:endParaRPr lang="it-IT" b="1" i="1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95288" y="5300663"/>
            <a:ext cx="6534166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/>
              <a:t>Hippocrates</a:t>
            </a:r>
            <a:r>
              <a:rPr lang="it-IT" b="1" dirty="0"/>
              <a:t>’ </a:t>
            </a:r>
            <a:r>
              <a:rPr lang="it-IT" b="1" i="1" dirty="0" err="1">
                <a:solidFill>
                  <a:srgbClr val="006600"/>
                </a:solidFill>
              </a:rPr>
              <a:t>humoral</a:t>
            </a:r>
            <a:r>
              <a:rPr lang="it-IT" b="1" i="1" dirty="0">
                <a:solidFill>
                  <a:srgbClr val="006600"/>
                </a:solidFill>
              </a:rPr>
              <a:t> </a:t>
            </a:r>
            <a:r>
              <a:rPr lang="it-IT" b="1" i="1" dirty="0" err="1">
                <a:solidFill>
                  <a:srgbClr val="006600"/>
                </a:solidFill>
              </a:rPr>
              <a:t>theory</a:t>
            </a:r>
            <a:r>
              <a:rPr lang="it-IT" b="1" i="1" dirty="0"/>
              <a:t>: </a:t>
            </a:r>
            <a:r>
              <a:rPr lang="it-IT" b="1" i="1" dirty="0" err="1"/>
              <a:t>blood</a:t>
            </a:r>
            <a:r>
              <a:rPr lang="it-IT" b="1" i="1" dirty="0"/>
              <a:t>, </a:t>
            </a:r>
            <a:r>
              <a:rPr lang="it-IT" b="1" i="1" dirty="0" err="1"/>
              <a:t>phlegm</a:t>
            </a:r>
            <a:r>
              <a:rPr lang="it-IT" b="1" i="1" dirty="0"/>
              <a:t>, </a:t>
            </a:r>
            <a:r>
              <a:rPr lang="it-IT" b="1" i="1" dirty="0" err="1"/>
              <a:t>black</a:t>
            </a:r>
            <a:r>
              <a:rPr lang="it-IT" b="1" i="1" dirty="0"/>
              <a:t> bile, yellow bile</a:t>
            </a:r>
            <a:endParaRPr lang="it-IT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11188" y="1412875"/>
            <a:ext cx="3889375" cy="36933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/>
              <a:t>Aristotle</a:t>
            </a:r>
            <a:r>
              <a:rPr lang="it-IT" b="1" dirty="0"/>
              <a:t> (384-322 </a:t>
            </a:r>
            <a:r>
              <a:rPr lang="it-IT" b="1" dirty="0" err="1"/>
              <a:t>B.C.</a:t>
            </a:r>
            <a:r>
              <a:rPr lang="it-IT" b="1" dirty="0"/>
              <a:t>)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549275"/>
            <a:ext cx="2768594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11188" y="3141663"/>
            <a:ext cx="39608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/>
              <a:t>Blood</a:t>
            </a:r>
            <a:r>
              <a:rPr lang="it-IT" b="1" dirty="0"/>
              <a:t> </a:t>
            </a:r>
            <a:r>
              <a:rPr lang="it-IT" b="1" dirty="0" err="1"/>
              <a:t>coagulation</a:t>
            </a:r>
            <a:r>
              <a:rPr lang="it-IT" b="1" dirty="0"/>
              <a:t> </a:t>
            </a:r>
            <a:r>
              <a:rPr lang="it-IT" b="1" dirty="0" err="1"/>
              <a:t>needs</a:t>
            </a:r>
            <a:r>
              <a:rPr lang="it-IT" b="1" dirty="0"/>
              <a:t> some </a:t>
            </a:r>
            <a:r>
              <a:rPr lang="it-IT" b="1" dirty="0">
                <a:solidFill>
                  <a:srgbClr val="0000FF"/>
                </a:solidFill>
              </a:rPr>
              <a:t>“</a:t>
            </a:r>
            <a:r>
              <a:rPr lang="it-IT" b="1" dirty="0" err="1">
                <a:solidFill>
                  <a:srgbClr val="0000FF"/>
                </a:solidFill>
              </a:rPr>
              <a:t>fibrous</a:t>
            </a:r>
            <a:r>
              <a:rPr lang="it-IT" b="1" dirty="0">
                <a:solidFill>
                  <a:srgbClr val="0000FF"/>
                </a:solidFill>
              </a:rPr>
              <a:t> material”</a:t>
            </a:r>
            <a:r>
              <a:rPr lang="it-IT" b="1" dirty="0"/>
              <a:t> and </a:t>
            </a:r>
            <a:r>
              <a:rPr lang="it-IT" b="1" dirty="0" err="1"/>
              <a:t>is</a:t>
            </a:r>
            <a:r>
              <a:rPr lang="it-IT" b="1" dirty="0"/>
              <a:t> due </a:t>
            </a:r>
            <a:r>
              <a:rPr lang="it-IT" b="1" dirty="0" err="1"/>
              <a:t>to</a:t>
            </a:r>
            <a:r>
              <a:rPr lang="it-IT" b="1" dirty="0"/>
              <a:t> </a:t>
            </a:r>
            <a:r>
              <a:rPr lang="it-IT" b="1" dirty="0" err="1">
                <a:solidFill>
                  <a:srgbClr val="FF0000"/>
                </a:solidFill>
              </a:rPr>
              <a:t>heat</a:t>
            </a:r>
            <a:r>
              <a:rPr lang="it-IT" b="1" dirty="0">
                <a:solidFill>
                  <a:srgbClr val="FF0000"/>
                </a:solidFill>
              </a:rPr>
              <a:t> loss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23850" y="5084763"/>
            <a:ext cx="7777163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/>
              <a:t>A </a:t>
            </a:r>
            <a:r>
              <a:rPr lang="it-IT" b="1" dirty="0" err="1"/>
              <a:t>fibrous</a:t>
            </a:r>
            <a:r>
              <a:rPr lang="it-IT" b="1" dirty="0"/>
              <a:t> </a:t>
            </a:r>
            <a:r>
              <a:rPr lang="it-IT" b="1" dirty="0" err="1"/>
              <a:t>component</a:t>
            </a:r>
            <a:r>
              <a:rPr lang="it-IT" b="1" dirty="0"/>
              <a:t> </a:t>
            </a:r>
            <a:r>
              <a:rPr lang="it-IT" b="1" dirty="0" err="1"/>
              <a:t>of</a:t>
            </a:r>
            <a:r>
              <a:rPr lang="it-IT" b="1" dirty="0"/>
              <a:t> </a:t>
            </a:r>
            <a:r>
              <a:rPr lang="it-IT" b="1" dirty="0" err="1"/>
              <a:t>clots</a:t>
            </a:r>
            <a:r>
              <a:rPr lang="it-IT" b="1" dirty="0"/>
              <a:t> </a:t>
            </a:r>
            <a:r>
              <a:rPr lang="it-IT" b="1" dirty="0" err="1"/>
              <a:t>was</a:t>
            </a:r>
            <a:r>
              <a:rPr lang="it-IT" b="1" dirty="0"/>
              <a:t> </a:t>
            </a:r>
            <a:r>
              <a:rPr lang="it-IT" b="1" dirty="0" err="1"/>
              <a:t>isolated</a:t>
            </a:r>
            <a:r>
              <a:rPr lang="it-IT" b="1" dirty="0"/>
              <a:t> </a:t>
            </a:r>
            <a:r>
              <a:rPr lang="it-IT" b="1" dirty="0" err="1"/>
              <a:t>by</a:t>
            </a:r>
            <a:r>
              <a:rPr lang="it-IT" b="1" dirty="0"/>
              <a:t> Marcello </a:t>
            </a:r>
            <a:r>
              <a:rPr lang="it-IT" b="1" dirty="0" err="1"/>
              <a:t>Malpighi</a:t>
            </a:r>
            <a:r>
              <a:rPr lang="it-IT" b="1" dirty="0"/>
              <a:t> (1628-1694</a:t>
            </a:r>
            <a:r>
              <a:rPr lang="it-IT" dirty="0"/>
              <a:t>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84213" y="981075"/>
            <a:ext cx="4392612" cy="78483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/>
              <a:t>Galen</a:t>
            </a:r>
            <a:r>
              <a:rPr lang="it-IT" b="1" dirty="0"/>
              <a:t> </a:t>
            </a:r>
            <a:r>
              <a:rPr lang="it-IT" b="1" dirty="0" err="1"/>
              <a:t>of</a:t>
            </a:r>
            <a:r>
              <a:rPr lang="it-IT" b="1" dirty="0"/>
              <a:t> </a:t>
            </a:r>
            <a:r>
              <a:rPr lang="it-IT" b="1" dirty="0" err="1"/>
              <a:t>Pergamon</a:t>
            </a:r>
            <a:endParaRPr lang="it-IT" b="1" dirty="0"/>
          </a:p>
          <a:p>
            <a:pPr>
              <a:spcBef>
                <a:spcPct val="50000"/>
              </a:spcBef>
            </a:pPr>
            <a:r>
              <a:rPr lang="it-IT" b="1" dirty="0" err="1"/>
              <a:t>Aelius</a:t>
            </a:r>
            <a:r>
              <a:rPr lang="it-IT" b="1" dirty="0"/>
              <a:t> (</a:t>
            </a:r>
            <a:r>
              <a:rPr lang="it-IT" b="1" dirty="0" err="1"/>
              <a:t>Claudius</a:t>
            </a:r>
            <a:r>
              <a:rPr lang="it-IT" b="1" dirty="0"/>
              <a:t>) </a:t>
            </a:r>
            <a:r>
              <a:rPr lang="it-IT" b="1" dirty="0" err="1"/>
              <a:t>Galenus</a:t>
            </a:r>
            <a:r>
              <a:rPr lang="it-IT" b="1" dirty="0"/>
              <a:t> (129-200?)</a:t>
            </a:r>
            <a:r>
              <a:rPr lang="it-IT" sz="1800" b="1" dirty="0"/>
              <a:t> 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476250"/>
            <a:ext cx="3038469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11188" y="3789363"/>
            <a:ext cx="4465637" cy="7848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/>
              <a:t>Coined</a:t>
            </a:r>
            <a:r>
              <a:rPr lang="it-IT" b="1" dirty="0"/>
              <a:t> the word </a:t>
            </a:r>
            <a:r>
              <a:rPr lang="it-IT" b="1" i="1" dirty="0" err="1">
                <a:solidFill>
                  <a:srgbClr val="0000FF"/>
                </a:solidFill>
              </a:rPr>
              <a:t>thrombosis</a:t>
            </a:r>
            <a:endParaRPr lang="it-IT" b="1" i="1" dirty="0"/>
          </a:p>
          <a:p>
            <a:pPr>
              <a:spcBef>
                <a:spcPct val="50000"/>
              </a:spcBef>
            </a:pPr>
            <a:r>
              <a:rPr lang="it-IT" b="1" dirty="0"/>
              <a:t>(</a:t>
            </a:r>
            <a:r>
              <a:rPr lang="it-IT" b="1" dirty="0" err="1"/>
              <a:t>from</a:t>
            </a:r>
            <a:r>
              <a:rPr lang="it-IT" b="1" dirty="0"/>
              <a:t> the </a:t>
            </a:r>
            <a:r>
              <a:rPr lang="it-IT" b="1" dirty="0" err="1"/>
              <a:t>Greek</a:t>
            </a:r>
            <a:r>
              <a:rPr lang="it-IT" b="1" dirty="0"/>
              <a:t> </a:t>
            </a:r>
            <a:r>
              <a:rPr lang="it-IT" b="1" i="1" dirty="0" err="1"/>
              <a:t>thrombos</a:t>
            </a:r>
            <a:r>
              <a:rPr lang="it-IT" b="1" dirty="0"/>
              <a:t> = </a:t>
            </a:r>
            <a:r>
              <a:rPr lang="it-IT" b="1" dirty="0" err="1"/>
              <a:t>clot</a:t>
            </a:r>
            <a:r>
              <a:rPr lang="it-IT" b="1" dirty="0"/>
              <a:t>)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4213" y="5589588"/>
            <a:ext cx="7416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/>
              <a:t>He</a:t>
            </a:r>
            <a:r>
              <a:rPr lang="it-IT" b="1" dirty="0"/>
              <a:t> </a:t>
            </a:r>
            <a:r>
              <a:rPr lang="it-IT" b="1" dirty="0" err="1"/>
              <a:t>sketched</a:t>
            </a:r>
            <a:r>
              <a:rPr lang="it-IT" b="1" dirty="0"/>
              <a:t> </a:t>
            </a:r>
            <a:r>
              <a:rPr lang="it-IT" b="1" dirty="0" err="1"/>
              <a:t>an</a:t>
            </a:r>
            <a:r>
              <a:rPr lang="it-IT" b="1" dirty="0"/>
              <a:t> </a:t>
            </a:r>
            <a:r>
              <a:rPr lang="it-IT" b="1" dirty="0" err="1"/>
              <a:t>erroneous</a:t>
            </a:r>
            <a:r>
              <a:rPr lang="it-IT" b="1" dirty="0"/>
              <a:t> </a:t>
            </a:r>
            <a:r>
              <a:rPr lang="it-IT" b="1" dirty="0" err="1"/>
              <a:t>scheme</a:t>
            </a:r>
            <a:r>
              <a:rPr lang="it-IT" b="1" dirty="0"/>
              <a:t> </a:t>
            </a:r>
            <a:r>
              <a:rPr lang="it-IT" b="1" dirty="0" err="1"/>
              <a:t>of</a:t>
            </a:r>
            <a:r>
              <a:rPr lang="it-IT" b="1" dirty="0"/>
              <a:t> </a:t>
            </a:r>
            <a:r>
              <a:rPr lang="it-IT" b="1" dirty="0" err="1"/>
              <a:t>blood</a:t>
            </a:r>
            <a:r>
              <a:rPr lang="it-IT" b="1" dirty="0"/>
              <a:t> </a:t>
            </a:r>
            <a:r>
              <a:rPr lang="it-IT" b="1" dirty="0" err="1"/>
              <a:t>circulation</a:t>
            </a:r>
            <a:r>
              <a:rPr lang="it-IT" b="1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11188" y="1557338"/>
            <a:ext cx="4465637" cy="52322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/>
              <a:t>William Harvey (1578-1657)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68313" y="4437063"/>
            <a:ext cx="7246959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i="1" dirty="0" err="1"/>
              <a:t>Exercitatio</a:t>
            </a:r>
            <a:r>
              <a:rPr lang="it-IT" sz="2800" i="1" dirty="0"/>
              <a:t> anatomica de </a:t>
            </a:r>
            <a:r>
              <a:rPr lang="it-IT" sz="2800" i="1" dirty="0" err="1"/>
              <a:t>motu</a:t>
            </a:r>
            <a:r>
              <a:rPr lang="it-IT" sz="2800" i="1" dirty="0"/>
              <a:t> </a:t>
            </a:r>
            <a:r>
              <a:rPr lang="it-IT" sz="2800" i="1" dirty="0" err="1"/>
              <a:t>cordis</a:t>
            </a:r>
            <a:r>
              <a:rPr lang="it-IT" sz="2800" i="1" dirty="0"/>
              <a:t> </a:t>
            </a:r>
            <a:r>
              <a:rPr lang="it-IT" sz="2800" i="1" dirty="0" err="1"/>
              <a:t>et</a:t>
            </a:r>
            <a:r>
              <a:rPr lang="it-IT" sz="2800" i="1" dirty="0"/>
              <a:t> </a:t>
            </a:r>
            <a:r>
              <a:rPr lang="it-IT" sz="2800" i="1" dirty="0" err="1"/>
              <a:t>sanguinis</a:t>
            </a:r>
            <a:r>
              <a:rPr lang="it-IT" sz="2800" i="1" dirty="0"/>
              <a:t> in </a:t>
            </a:r>
            <a:r>
              <a:rPr lang="it-IT" sz="2800" i="1" dirty="0" err="1"/>
              <a:t>animalibus</a:t>
            </a:r>
            <a:r>
              <a:rPr lang="it-IT" sz="2800" dirty="0"/>
              <a:t> (1628)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333375"/>
            <a:ext cx="3265488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68313" y="5661025"/>
            <a:ext cx="741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dirty="0" err="1"/>
              <a:t>Firts</a:t>
            </a:r>
            <a:r>
              <a:rPr lang="it-IT" sz="2800" dirty="0"/>
              <a:t> </a:t>
            </a:r>
            <a:r>
              <a:rPr lang="it-IT" sz="2800" dirty="0" err="1"/>
              <a:t>systematic</a:t>
            </a:r>
            <a:r>
              <a:rPr lang="it-IT" sz="2800" dirty="0"/>
              <a:t> </a:t>
            </a:r>
            <a:r>
              <a:rPr lang="it-IT" sz="2800" dirty="0" err="1"/>
              <a:t>description</a:t>
            </a:r>
            <a:r>
              <a:rPr lang="it-IT" sz="2800" dirty="0"/>
              <a:t> </a:t>
            </a:r>
            <a:r>
              <a:rPr lang="it-IT" sz="2800" dirty="0" err="1"/>
              <a:t>of</a:t>
            </a:r>
            <a:r>
              <a:rPr lang="it-IT" sz="2800" dirty="0"/>
              <a:t> </a:t>
            </a:r>
            <a:r>
              <a:rPr lang="it-IT" sz="2800" b="1" dirty="0" err="1"/>
              <a:t>blood</a:t>
            </a:r>
            <a:r>
              <a:rPr lang="it-IT" sz="2800" b="1" dirty="0"/>
              <a:t> </a:t>
            </a:r>
            <a:r>
              <a:rPr lang="it-IT" sz="2800" b="1" dirty="0" err="1"/>
              <a:t>circulation</a:t>
            </a:r>
            <a:endParaRPr lang="it-IT" sz="28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260350"/>
            <a:ext cx="3756025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3409950"/>
            <a:ext cx="3924300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724525" y="6165850"/>
            <a:ext cx="3419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 err="1">
                <a:solidFill>
                  <a:srgbClr val="0000FF"/>
                </a:solidFill>
              </a:rPr>
              <a:t>activated</a:t>
            </a:r>
            <a:r>
              <a:rPr lang="it-IT" sz="2400" b="1" dirty="0"/>
              <a:t> </a:t>
            </a:r>
            <a:r>
              <a:rPr lang="it-IT" sz="2400" dirty="0" err="1"/>
              <a:t>platelets</a:t>
            </a:r>
            <a:endParaRPr lang="it-IT" sz="2400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23850" y="188912"/>
            <a:ext cx="4462464" cy="212365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 i="1" dirty="0">
                <a:solidFill>
                  <a:srgbClr val="FF0000"/>
                </a:solidFill>
              </a:rPr>
              <a:t>Red Blood Cells</a:t>
            </a:r>
            <a:r>
              <a:rPr lang="en-GB" sz="2400" b="1" dirty="0"/>
              <a:t> </a:t>
            </a:r>
            <a:r>
              <a:rPr lang="en-GB" sz="2400" dirty="0"/>
              <a:t>(RBC): diam. </a:t>
            </a:r>
            <a:r>
              <a:rPr lang="en-GB" sz="2400" dirty="0">
                <a:sym typeface="Symbol" pitchFamily="18" charset="2"/>
              </a:rPr>
              <a:t>8</a:t>
            </a:r>
            <a:r>
              <a:rPr lang="en-GB" sz="2400" dirty="0"/>
              <a:t> </a:t>
            </a:r>
            <a:r>
              <a:rPr lang="en-GB" sz="2400" dirty="0">
                <a:sym typeface="Symbol" pitchFamily="18" charset="2"/>
              </a:rPr>
              <a:t></a:t>
            </a:r>
            <a:r>
              <a:rPr lang="en-GB" sz="2400" dirty="0"/>
              <a:t>m, concentration 5</a:t>
            </a:r>
            <a:r>
              <a:rPr lang="en-GB" sz="2400" dirty="0">
                <a:sym typeface="Symbol" pitchFamily="18" charset="2"/>
              </a:rPr>
              <a:t></a:t>
            </a:r>
            <a:r>
              <a:rPr lang="en-GB" sz="2400" dirty="0" smtClean="0"/>
              <a:t>6        /</a:t>
            </a:r>
            <a:r>
              <a:rPr lang="en-GB" sz="2400" dirty="0"/>
              <a:t>mm</a:t>
            </a:r>
            <a:r>
              <a:rPr lang="en-GB" sz="2400" baseline="30000" dirty="0"/>
              <a:t>3</a:t>
            </a:r>
            <a:r>
              <a:rPr lang="en-GB" sz="2400" dirty="0"/>
              <a:t>, lifespan 120 days (approximate data), no </a:t>
            </a:r>
            <a:r>
              <a:rPr lang="en-GB" sz="2400" dirty="0" smtClean="0"/>
              <a:t>nucleus</a:t>
            </a:r>
            <a:r>
              <a:rPr lang="it-IT" sz="2400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it-IT" sz="2400" dirty="0" err="1" smtClean="0"/>
              <a:t>They</a:t>
            </a:r>
            <a:r>
              <a:rPr lang="it-IT" sz="2400" dirty="0" smtClean="0"/>
              <a:t> </a:t>
            </a:r>
            <a:r>
              <a:rPr lang="it-IT" sz="2400" dirty="0" err="1" smtClean="0"/>
              <a:t>make</a:t>
            </a:r>
            <a:r>
              <a:rPr lang="it-IT" sz="2400" dirty="0" smtClean="0"/>
              <a:t> </a:t>
            </a:r>
            <a:r>
              <a:rPr lang="it-IT" sz="2400" dirty="0" smtClean="0">
                <a:sym typeface="Symbol"/>
              </a:rPr>
              <a:t>45% </a:t>
            </a:r>
            <a:r>
              <a:rPr lang="it-IT" sz="2400" dirty="0" err="1" smtClean="0">
                <a:sym typeface="Symbol"/>
              </a:rPr>
              <a:t>of</a:t>
            </a:r>
            <a:r>
              <a:rPr lang="it-IT" sz="2400" dirty="0" smtClean="0">
                <a:sym typeface="Symbol"/>
              </a:rPr>
              <a:t> </a:t>
            </a:r>
            <a:r>
              <a:rPr lang="it-IT" sz="2400" dirty="0" err="1" smtClean="0">
                <a:sym typeface="Symbol"/>
              </a:rPr>
              <a:t>blood</a:t>
            </a:r>
            <a:r>
              <a:rPr lang="it-IT" sz="2400" dirty="0" smtClean="0">
                <a:sym typeface="Symbol"/>
              </a:rPr>
              <a:t>.</a:t>
            </a:r>
            <a:endParaRPr lang="it-IT" sz="240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6156325" y="0"/>
            <a:ext cx="1871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 dirty="0" err="1"/>
              <a:t>adventitia</a:t>
            </a:r>
            <a:endParaRPr lang="it-IT" sz="1800" b="1" dirty="0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6516688" y="333375"/>
            <a:ext cx="43180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4787900" y="188913"/>
            <a:ext cx="1223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 dirty="0"/>
              <a:t>Tunica media</a:t>
            </a: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5580063" y="549275"/>
            <a:ext cx="1296987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4932363" y="1412875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 dirty="0"/>
              <a:t>intima</a:t>
            </a: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V="1">
            <a:off x="5651500" y="1268413"/>
            <a:ext cx="11525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graphicFrame>
        <p:nvGraphicFramePr>
          <p:cNvPr id="14" name="Oggetto 13"/>
          <p:cNvGraphicFramePr>
            <a:graphicFrameLocks noChangeAspect="1"/>
          </p:cNvGraphicFramePr>
          <p:nvPr/>
        </p:nvGraphicFramePr>
        <p:xfrm>
          <a:off x="3214678" y="571480"/>
          <a:ext cx="535785" cy="389662"/>
        </p:xfrm>
        <a:graphic>
          <a:graphicData uri="http://schemas.openxmlformats.org/presentationml/2006/ole">
            <p:oleObj spid="_x0000_s39937" name="Equazione" r:id="rId5" imgW="27936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85918" y="1071546"/>
            <a:ext cx="542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PIASTRINE</a:t>
            </a:r>
            <a:endParaRPr lang="it-IT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28596" y="2000240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Cellule </a:t>
            </a:r>
            <a:r>
              <a:rPr lang="en-US" sz="2400" dirty="0" err="1" smtClean="0"/>
              <a:t>anucleate</a:t>
            </a:r>
            <a:r>
              <a:rPr lang="en-US" sz="2400" dirty="0" smtClean="0"/>
              <a:t> </a:t>
            </a:r>
            <a:r>
              <a:rPr lang="en-US" sz="2400" dirty="0" err="1" smtClean="0"/>
              <a:t>prodotte</a:t>
            </a:r>
            <a:r>
              <a:rPr lang="en-US" sz="2400" dirty="0" smtClean="0"/>
              <a:t> </a:t>
            </a:r>
            <a:r>
              <a:rPr lang="en-US" sz="2400" dirty="0" err="1" smtClean="0"/>
              <a:t>nel</a:t>
            </a:r>
            <a:r>
              <a:rPr lang="en-US" sz="2400" dirty="0" smtClean="0"/>
              <a:t> </a:t>
            </a:r>
            <a:r>
              <a:rPr lang="en-US" sz="2400" dirty="0" err="1" smtClean="0"/>
              <a:t>midollo</a:t>
            </a:r>
            <a:r>
              <a:rPr lang="en-US" sz="2400" dirty="0" smtClean="0"/>
              <a:t> </a:t>
            </a:r>
            <a:r>
              <a:rPr lang="en-US" sz="2400" dirty="0" err="1" smtClean="0"/>
              <a:t>osseo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hanno</a:t>
            </a:r>
            <a:r>
              <a:rPr lang="en-US" sz="2400" dirty="0" smtClean="0"/>
              <a:t> </a:t>
            </a:r>
            <a:r>
              <a:rPr lang="en-US" sz="2400" dirty="0" err="1" smtClean="0"/>
              <a:t>molti</a:t>
            </a:r>
            <a:r>
              <a:rPr lang="en-US" sz="2400" dirty="0" smtClean="0"/>
              <a:t> </a:t>
            </a:r>
            <a:r>
              <a:rPr lang="en-US" sz="2400" dirty="0" err="1" smtClean="0"/>
              <a:t>ruoli</a:t>
            </a:r>
            <a:r>
              <a:rPr lang="en-US" sz="2400" dirty="0" smtClean="0"/>
              <a:t> </a:t>
            </a:r>
            <a:r>
              <a:rPr lang="en-US" sz="2400" dirty="0" err="1" smtClean="0"/>
              <a:t>nel</a:t>
            </a:r>
            <a:r>
              <a:rPr lang="en-US" sz="2400" dirty="0" smtClean="0"/>
              <a:t> </a:t>
            </a:r>
            <a:r>
              <a:rPr lang="en-US" sz="2400" dirty="0" err="1" smtClean="0"/>
              <a:t>processo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coagulazione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diametro</a:t>
            </a:r>
            <a:r>
              <a:rPr lang="en-US" sz="2400" dirty="0" smtClean="0"/>
              <a:t> </a:t>
            </a:r>
            <a:r>
              <a:rPr lang="en-US" sz="2400" dirty="0" smtClean="0">
                <a:sym typeface="Symbol"/>
              </a:rPr>
              <a:t></a:t>
            </a:r>
            <a:r>
              <a:rPr lang="en-US" sz="2400" dirty="0" smtClean="0"/>
              <a:t> 2 </a:t>
            </a:r>
            <a:r>
              <a:rPr lang="en-US" sz="2400" dirty="0" err="1" smtClean="0"/>
              <a:t>μm</a:t>
            </a:r>
            <a:r>
              <a:rPr lang="en-US" sz="2400" dirty="0" smtClean="0"/>
              <a:t>, vita media 5–9 </a:t>
            </a:r>
            <a:r>
              <a:rPr lang="en-US" sz="2400" dirty="0" err="1" smtClean="0"/>
              <a:t>giorni</a:t>
            </a:r>
            <a:r>
              <a:rPr lang="en-US" sz="2400" dirty="0" smtClean="0"/>
              <a:t>, forma </a:t>
            </a:r>
            <a:r>
              <a:rPr lang="en-US" sz="2400" dirty="0" err="1" smtClean="0"/>
              <a:t>discoidale</a:t>
            </a:r>
            <a:r>
              <a:rPr lang="en-US" sz="2400" dirty="0" smtClean="0"/>
              <a:t> (a </a:t>
            </a:r>
            <a:r>
              <a:rPr lang="en-US" sz="2400" dirty="0" err="1" smtClean="0"/>
              <a:t>riposo</a:t>
            </a:r>
            <a:r>
              <a:rPr lang="en-US" sz="24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it-IT" sz="2400" dirty="0" smtClean="0"/>
              <a:t> concentrazione </a:t>
            </a:r>
            <a:r>
              <a:rPr lang="en-GB" sz="2400" dirty="0" smtClean="0"/>
              <a:t>1.5</a:t>
            </a:r>
            <a:r>
              <a:rPr lang="en-GB" sz="2400" dirty="0" smtClean="0">
                <a:sym typeface="Symbol" pitchFamily="18" charset="2"/>
              </a:rPr>
              <a:t></a:t>
            </a:r>
            <a:r>
              <a:rPr lang="en-GB" sz="2400" dirty="0" smtClean="0"/>
              <a:t>4</a:t>
            </a:r>
            <a:r>
              <a:rPr lang="en-GB" sz="2400" dirty="0" smtClean="0">
                <a:sym typeface="Symbol" pitchFamily="18" charset="2"/>
              </a:rPr>
              <a:t></a:t>
            </a:r>
            <a:r>
              <a:rPr lang="en-GB" sz="2400" dirty="0" smtClean="0"/>
              <a:t>10</a:t>
            </a:r>
            <a:r>
              <a:rPr lang="en-GB" sz="2400" baseline="30000" dirty="0" smtClean="0"/>
              <a:t>5</a:t>
            </a:r>
            <a:r>
              <a:rPr lang="en-GB" sz="2400" dirty="0" smtClean="0"/>
              <a:t> /mm</a:t>
            </a:r>
            <a:r>
              <a:rPr lang="en-GB" sz="2400" baseline="30000" dirty="0" smtClean="0"/>
              <a:t>3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0" y="4214818"/>
            <a:ext cx="600076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baseline="30000" dirty="0" err="1" smtClean="0">
                <a:latin typeface="Times New Roman" pitchFamily="18" charset="0"/>
                <a:cs typeface="Times New Roman" pitchFamily="18" charset="0"/>
              </a:rPr>
              <a:t>possono</a:t>
            </a:r>
            <a:r>
              <a:rPr lang="en-GB" sz="3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b="1" baseline="30000" dirty="0" err="1" smtClean="0">
                <a:latin typeface="Times New Roman" pitchFamily="18" charset="0"/>
                <a:cs typeface="Times New Roman" pitchFamily="18" charset="0"/>
              </a:rPr>
              <a:t>deformarsi</a:t>
            </a:r>
            <a:r>
              <a:rPr lang="en-GB" sz="3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b="1" baseline="30000" dirty="0" err="1" smtClean="0">
                <a:latin typeface="Times New Roman" pitchFamily="18" charset="0"/>
                <a:cs typeface="Times New Roman" pitchFamily="18" charset="0"/>
              </a:rPr>
              <a:t>grandemente</a:t>
            </a:r>
            <a:r>
              <a:rPr lang="en-GB" sz="3600" b="1" baseline="300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3600" b="1" baseline="30000" dirty="0" err="1" smtClean="0">
                <a:latin typeface="Times New Roman" pitchFamily="18" charset="0"/>
                <a:cs typeface="Times New Roman" pitchFamily="18" charset="0"/>
              </a:rPr>
              <a:t>legarsi</a:t>
            </a:r>
            <a:r>
              <a:rPr lang="en-GB" sz="3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b="1" baseline="30000" dirty="0" err="1" smtClean="0">
                <a:latin typeface="Times New Roman" pitchFamily="18" charset="0"/>
                <a:cs typeface="Times New Roman" pitchFamily="18" charset="0"/>
              </a:rPr>
              <a:t>vicendevolmente</a:t>
            </a:r>
            <a:r>
              <a:rPr lang="en-GB" sz="3600" b="1" baseline="30000" dirty="0" smtClean="0">
                <a:latin typeface="Times New Roman" pitchFamily="18" charset="0"/>
                <a:cs typeface="Times New Roman" pitchFamily="18" charset="0"/>
              </a:rPr>
              <a:t> e ad </a:t>
            </a:r>
            <a:r>
              <a:rPr lang="en-GB" sz="3600" b="1" baseline="30000" dirty="0" err="1" smtClean="0">
                <a:latin typeface="Times New Roman" pitchFamily="18" charset="0"/>
                <a:cs typeface="Times New Roman" pitchFamily="18" charset="0"/>
              </a:rPr>
              <a:t>altri</a:t>
            </a:r>
            <a:r>
              <a:rPr lang="en-GB" sz="3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b="1" baseline="30000" dirty="0" err="1" smtClean="0">
                <a:latin typeface="Times New Roman" pitchFamily="18" charset="0"/>
                <a:cs typeface="Times New Roman" pitchFamily="18" charset="0"/>
              </a:rPr>
              <a:t>supporti</a:t>
            </a:r>
            <a:endParaRPr lang="it-IT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mmagin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3429000"/>
            <a:ext cx="264317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sellaDiTesto 5"/>
          <p:cNvSpPr txBox="1"/>
          <p:nvPr/>
        </p:nvSpPr>
        <p:spPr>
          <a:xfrm>
            <a:off x="4643438" y="6000768"/>
            <a:ext cx="21431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Giulio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Bizzozzero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(1846–1901) </a:t>
            </a:r>
            <a:endParaRPr lang="it-IT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60350"/>
            <a:ext cx="76327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Connettore 1 3"/>
          <p:cNvCxnSpPr/>
          <p:nvPr/>
        </p:nvCxnSpPr>
        <p:spPr>
          <a:xfrm>
            <a:off x="2428860" y="6357958"/>
            <a:ext cx="364333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3500430" y="6457890"/>
            <a:ext cx="17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2 </a:t>
            </a:r>
            <a:r>
              <a:rPr lang="it-IT" sz="2000" b="1" dirty="0" smtClean="0">
                <a:sym typeface="Symbol"/>
              </a:rPr>
              <a:t>m</a:t>
            </a:r>
            <a:endParaRPr lang="it-IT" sz="2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60350"/>
            <a:ext cx="76327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642910" y="642918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</a:rPr>
              <a:t>aspirina</a:t>
            </a:r>
            <a:endParaRPr lang="it-IT" sz="3200" b="1" dirty="0">
              <a:solidFill>
                <a:srgbClr val="FF0000"/>
              </a:solidFill>
            </a:endParaRPr>
          </a:p>
        </p:txBody>
      </p:sp>
      <p:cxnSp>
        <p:nvCxnSpPr>
          <p:cNvPr id="5" name="Connettore 1 4"/>
          <p:cNvCxnSpPr/>
          <p:nvPr/>
        </p:nvCxnSpPr>
        <p:spPr>
          <a:xfrm rot="5400000">
            <a:off x="3428992" y="1214422"/>
            <a:ext cx="50006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 rot="10800000">
            <a:off x="3286116" y="1357298"/>
            <a:ext cx="714380" cy="2857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rot="10800000">
            <a:off x="4071934" y="4429132"/>
            <a:ext cx="571504" cy="4286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 rot="5400000">
            <a:off x="4143372" y="4429132"/>
            <a:ext cx="50006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928926" y="4929198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 smtClean="0">
                <a:solidFill>
                  <a:srgbClr val="FF0000"/>
                </a:solidFill>
              </a:rPr>
              <a:t>plavix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1538" y="285728"/>
            <a:ext cx="7072362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latin typeface="Times New Roman" pitchFamily="18" charset="0"/>
                <a:cs typeface="Times New Roman" pitchFamily="18" charset="0"/>
              </a:rPr>
              <a:t>Coagulazione </a:t>
            </a:r>
            <a:endParaRPr lang="it-IT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142984"/>
            <a:ext cx="6192837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06352" y="4767251"/>
            <a:ext cx="1079500" cy="40640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>
                <a:solidFill>
                  <a:srgbClr val="FF0000"/>
                </a:solidFill>
              </a:rPr>
              <a:t>FIBRIN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1285852" y="4643446"/>
            <a:ext cx="1214446" cy="26826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643174" y="5929330"/>
            <a:ext cx="3600450" cy="71120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dirty="0">
                <a:solidFill>
                  <a:srgbClr val="FF0000"/>
                </a:solidFill>
              </a:rPr>
              <a:t>PLATELETS</a:t>
            </a:r>
            <a:r>
              <a:rPr lang="it-IT" sz="2000" dirty="0"/>
              <a:t> </a:t>
            </a:r>
            <a:r>
              <a:rPr lang="it-IT" sz="2000" b="1" dirty="0"/>
              <a:t>(</a:t>
            </a:r>
            <a:r>
              <a:rPr lang="it-IT" sz="2000" b="1" dirty="0" err="1"/>
              <a:t>linked</a:t>
            </a:r>
            <a:r>
              <a:rPr lang="it-IT" sz="2000" b="1" dirty="0"/>
              <a:t> </a:t>
            </a:r>
            <a:r>
              <a:rPr lang="it-IT" sz="2000" b="1" dirty="0" err="1"/>
              <a:t>among</a:t>
            </a:r>
            <a:r>
              <a:rPr lang="it-IT" sz="2000" b="1" dirty="0"/>
              <a:t> </a:t>
            </a:r>
            <a:r>
              <a:rPr lang="it-IT" sz="2000" b="1" dirty="0" err="1"/>
              <a:t>themselves</a:t>
            </a:r>
            <a:r>
              <a:rPr lang="it-IT" sz="2000" b="1" dirty="0"/>
              <a:t> and </a:t>
            </a:r>
            <a:r>
              <a:rPr lang="it-IT" sz="2000" b="1" dirty="0" err="1"/>
              <a:t>to</a:t>
            </a:r>
            <a:r>
              <a:rPr lang="it-IT" sz="2000" b="1" dirty="0"/>
              <a:t> </a:t>
            </a:r>
            <a:r>
              <a:rPr lang="it-IT" sz="2000" b="1" dirty="0" err="1"/>
              <a:t>fibrin</a:t>
            </a:r>
            <a:r>
              <a:rPr lang="it-IT" sz="2000" b="1" dirty="0"/>
              <a:t>)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V="1">
            <a:off x="4143372" y="4500570"/>
            <a:ext cx="642942" cy="143351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358082" y="2643182"/>
            <a:ext cx="692174" cy="40640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 smtClean="0">
                <a:solidFill>
                  <a:srgbClr val="FF0000"/>
                </a:solidFill>
              </a:rPr>
              <a:t>RBC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>
            <a:off x="5786446" y="2786058"/>
            <a:ext cx="1584325" cy="0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7358082" y="3500438"/>
            <a:ext cx="863600" cy="40640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>
                <a:solidFill>
                  <a:srgbClr val="FF0000"/>
                </a:solidFill>
              </a:rPr>
              <a:t>WBC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>
            <a:off x="5357818" y="3643314"/>
            <a:ext cx="20161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00100" y="1357298"/>
            <a:ext cx="73581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La </a:t>
            </a:r>
            <a:r>
              <a:rPr lang="it-IT" sz="3200" b="1" dirty="0" smtClean="0">
                <a:solidFill>
                  <a:srgbClr val="0000CC"/>
                </a:solidFill>
              </a:rPr>
              <a:t>fibrina </a:t>
            </a:r>
            <a:r>
              <a:rPr lang="it-IT" sz="3200" dirty="0" smtClean="0"/>
              <a:t>è il risultato di una catena di reazioni estremamente complessa cui partecipano vari “</a:t>
            </a:r>
            <a:r>
              <a:rPr lang="it-IT" sz="3200" b="1" dirty="0" smtClean="0">
                <a:solidFill>
                  <a:srgbClr val="FF0000"/>
                </a:solidFill>
              </a:rPr>
              <a:t>fattori</a:t>
            </a:r>
            <a:r>
              <a:rPr lang="it-IT" sz="3200" dirty="0" smtClean="0"/>
              <a:t>”  </a:t>
            </a:r>
          </a:p>
          <a:p>
            <a:pPr algn="ctr"/>
            <a:r>
              <a:rPr lang="it-IT" sz="3200" dirty="0" smtClean="0"/>
              <a:t>presenti nel sangue nella forma “</a:t>
            </a:r>
            <a:r>
              <a:rPr lang="it-IT" sz="3200" b="1" dirty="0" smtClean="0"/>
              <a:t>inattiva</a:t>
            </a:r>
            <a:r>
              <a:rPr lang="it-IT" sz="3200" dirty="0" smtClean="0"/>
              <a:t> “</a:t>
            </a:r>
          </a:p>
          <a:p>
            <a:pPr algn="ctr"/>
            <a:r>
              <a:rPr lang="it-IT" sz="3200" dirty="0" smtClean="0"/>
              <a:t>(zimogeni)</a:t>
            </a:r>
          </a:p>
          <a:p>
            <a:pPr algn="ctr"/>
            <a:r>
              <a:rPr lang="it-IT" sz="3200" dirty="0" smtClean="0"/>
              <a:t>e attivati da altri fattori “</a:t>
            </a:r>
            <a:r>
              <a:rPr lang="it-IT" sz="3200" b="1" dirty="0" smtClean="0"/>
              <a:t>attivi</a:t>
            </a:r>
            <a:r>
              <a:rPr lang="it-IT" sz="3200" dirty="0" smtClean="0"/>
              <a:t>” (enzimi)</a:t>
            </a:r>
            <a:endParaRPr lang="it-IT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742907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1142976" y="5786454"/>
            <a:ext cx="7072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 smtClean="0"/>
              <a:t>Rome</a:t>
            </a:r>
            <a:r>
              <a:rPr lang="it-IT" sz="2000" b="1" dirty="0" smtClean="0"/>
              <a:t> (1958). </a:t>
            </a:r>
            <a:r>
              <a:rPr lang="it-IT" sz="2000" b="1" dirty="0" err="1" smtClean="0"/>
              <a:t>Committee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to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number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coagulation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Factors</a:t>
            </a:r>
            <a:endParaRPr lang="it-IT" sz="20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42910" y="285728"/>
            <a:ext cx="757242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FI (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fibrinogen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) / </a:t>
            </a:r>
            <a:r>
              <a:rPr lang="it-IT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FIa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it-IT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fibrin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it-IT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FII (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prothrombin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) / </a:t>
            </a:r>
            <a:r>
              <a:rPr lang="it-IT" sz="2000" b="1" dirty="0" err="1" smtClean="0">
                <a:latin typeface="Times New Roman" pitchFamily="18" charset="0"/>
                <a:cs typeface="Times New Roman" pitchFamily="18" charset="0"/>
              </a:rPr>
              <a:t>FIIa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it-IT" sz="2000" b="1" dirty="0" err="1" smtClean="0">
                <a:latin typeface="Times New Roman" pitchFamily="18" charset="0"/>
                <a:cs typeface="Times New Roman" pitchFamily="18" charset="0"/>
              </a:rPr>
              <a:t>thrombin</a:t>
            </a:r>
            <a:r>
              <a:rPr lang="it-IT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it-IT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it-IT" sz="24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FIII, 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better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known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b="1" dirty="0" err="1" smtClean="0">
                <a:latin typeface="Times New Roman" pitchFamily="18" charset="0"/>
                <a:cs typeface="Times New Roman" pitchFamily="18" charset="0"/>
              </a:rPr>
              <a:t>Tissue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b="1" dirty="0" err="1" smtClean="0">
                <a:latin typeface="Times New Roman" pitchFamily="18" charset="0"/>
                <a:cs typeface="Times New Roman" pitchFamily="18" charset="0"/>
              </a:rPr>
              <a:t>Factor</a:t>
            </a:r>
            <a:endParaRPr lang="it-IT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FIV 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identified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Ca</a:t>
            </a:r>
            <a:r>
              <a:rPr lang="it-IT" sz="2000" baseline="30000" dirty="0" smtClean="0">
                <a:latin typeface="Times New Roman" pitchFamily="18" charset="0"/>
                <a:cs typeface="Times New Roman" pitchFamily="18" charset="0"/>
              </a:rPr>
              <a:t>++</a:t>
            </a:r>
            <a:endParaRPr lang="it-IT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it-IT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FV/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FVa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Owren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1944) [the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Leiden</a:t>
            </a:r>
            <a:r>
              <a:rPr lang="it-IT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mutation</a:t>
            </a:r>
            <a:r>
              <a:rPr lang="it-IT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a cause 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thrombosis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>
              <a:buFont typeface="Arial" pitchFamily="34" charset="0"/>
              <a:buChar char="•"/>
            </a:pPr>
            <a:endParaRPr lang="it-IT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FVI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eliminated</a:t>
            </a:r>
            <a:r>
              <a:rPr lang="it-IT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it-IT" sz="2000" i="1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list</a:t>
            </a:r>
            <a:endParaRPr lang="it-IT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it-IT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FVII/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FVIIa</a:t>
            </a:r>
            <a:endParaRPr lang="it-IT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it-IT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FVIII/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FVIIIa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***</a:t>
            </a:r>
            <a:endParaRPr lang="it-IT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FIX/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FIXa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it-IT" sz="2000" i="1" dirty="0" smtClean="0">
                <a:latin typeface="Times New Roman" pitchFamily="18" charset="0"/>
                <a:cs typeface="Times New Roman" pitchFamily="18" charset="0"/>
              </a:rPr>
              <a:t>Christmas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it-IT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***</a:t>
            </a:r>
            <a:endParaRPr lang="it-IT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FX/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Fxa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it-IT" sz="2000" i="1" dirty="0" smtClean="0">
                <a:latin typeface="Times New Roman" pitchFamily="18" charset="0"/>
                <a:cs typeface="Times New Roman" pitchFamily="18" charset="0"/>
              </a:rPr>
              <a:t>Stuart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FXI/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FXIa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***</a:t>
            </a:r>
            <a:endParaRPr lang="it-IT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FXII/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FXIIa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Ratnoff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1955) [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Hageman</a:t>
            </a:r>
            <a:r>
              <a:rPr lang="it-IT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FXIII/</a:t>
            </a:r>
            <a:r>
              <a:rPr lang="it-IT" sz="2000" dirty="0" err="1" smtClean="0">
                <a:latin typeface="Times New Roman" pitchFamily="18" charset="0"/>
                <a:cs typeface="Times New Roman" pitchFamily="18" charset="0"/>
              </a:rPr>
              <a:t>FXIIIa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Laki-Lorand</a:t>
            </a:r>
            <a:r>
              <a:rPr lang="it-IT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i="1" dirty="0" err="1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786314" y="4429132"/>
            <a:ext cx="385765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*** </a:t>
            </a:r>
            <a:r>
              <a:rPr lang="it-IT" b="1" dirty="0" err="1" smtClean="0">
                <a:solidFill>
                  <a:srgbClr val="FF0000"/>
                </a:solidFill>
              </a:rPr>
              <a:t>responsible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for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hemophilia</a:t>
            </a:r>
            <a:r>
              <a:rPr lang="it-IT" b="1" dirty="0" smtClean="0">
                <a:solidFill>
                  <a:srgbClr val="FF0000"/>
                </a:solidFill>
              </a:rPr>
              <a:t> A,B,C, 	</a:t>
            </a:r>
            <a:r>
              <a:rPr lang="it-IT" b="1" dirty="0" err="1" smtClean="0">
                <a:solidFill>
                  <a:srgbClr val="FF0000"/>
                </a:solidFill>
              </a:rPr>
              <a:t>respectively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when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defective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571736" y="6150114"/>
            <a:ext cx="478634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+ …</a:t>
            </a:r>
            <a:endParaRPr lang="it-IT" sz="4000" b="1" dirty="0"/>
          </a:p>
        </p:txBody>
      </p:sp>
      <p:cxnSp>
        <p:nvCxnSpPr>
          <p:cNvPr id="6" name="Connettore 2 5"/>
          <p:cNvCxnSpPr/>
          <p:nvPr/>
        </p:nvCxnSpPr>
        <p:spPr>
          <a:xfrm rot="10800000">
            <a:off x="3929058" y="571480"/>
            <a:ext cx="928694" cy="1588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 rot="10800000">
            <a:off x="4643438" y="928670"/>
            <a:ext cx="9286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/>
          <p:nvPr/>
        </p:nvSpPr>
        <p:spPr>
          <a:xfrm>
            <a:off x="1428728" y="3571876"/>
            <a:ext cx="642942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2 9"/>
          <p:cNvCxnSpPr/>
          <p:nvPr/>
        </p:nvCxnSpPr>
        <p:spPr>
          <a:xfrm rot="10800000">
            <a:off x="2285984" y="3714752"/>
            <a:ext cx="100013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286116" y="3500438"/>
            <a:ext cx="128588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initiator</a:t>
            </a:r>
            <a:endParaRPr lang="it-IT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0"/>
            <a:ext cx="821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 Fattore di von </a:t>
            </a:r>
            <a:r>
              <a:rPr lang="it-IT" sz="2400" b="1" dirty="0" err="1" smtClean="0">
                <a:latin typeface="Times New Roman" pitchFamily="18" charset="0"/>
                <a:cs typeface="Times New Roman" pitchFamily="18" charset="0"/>
              </a:rPr>
              <a:t>Willebrand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 legame con lo stress meccanico</a:t>
            </a:r>
            <a:endParaRPr lang="it-IT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396413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Other Proteins involved in blood coagulation. 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Proteina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(PC) +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versione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attivata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APC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contrasta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coagulazione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disattivando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FVa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FVIIIa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1357298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Tale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azione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della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APC è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mediata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da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Proteina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S</a:t>
            </a:r>
            <a:r>
              <a:rPr kumimoji="0" lang="en-US" sz="2000" b="1" i="1" u="none" strike="noStrike" cap="none" normalizeH="0" baseline="0" dirty="0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(PS)</a:t>
            </a:r>
            <a:r>
              <a:rPr kumimoji="0" lang="en-US" sz="2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it-IT" sz="2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b="1" i="1" u="none" strike="noStrike" cap="none" normalizeH="0" dirty="0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err="1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Proteina</a:t>
            </a:r>
            <a:r>
              <a:rPr kumimoji="0" lang="en-US" sz="2000" b="1" i="1" u="none" strike="noStrike" cap="none" normalizeH="0" baseline="0" dirty="0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Z </a:t>
            </a:r>
            <a:r>
              <a:rPr kumimoji="0" lang="en-US" sz="2000" b="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(PZ)</a:t>
            </a:r>
            <a:r>
              <a:rPr kumimoji="0" lang="en-US" sz="2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ha</a:t>
            </a:r>
            <a:r>
              <a:rPr kumimoji="0" lang="en-US" sz="2000" b="0" i="0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un </a:t>
            </a:r>
            <a:r>
              <a:rPr kumimoji="0" lang="en-US" sz="2000" b="0" i="0" u="none" strike="noStrike" cap="none" normalizeH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ruolo</a:t>
            </a:r>
            <a:r>
              <a:rPr kumimoji="0" lang="en-US" sz="2000" b="0" i="0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nella</a:t>
            </a:r>
            <a:r>
              <a:rPr kumimoji="0" lang="en-US" sz="2000" b="0" i="0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degradazione</a:t>
            </a:r>
            <a:r>
              <a:rPr kumimoji="0" lang="en-US" sz="2000" b="0" i="0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sz="2000" b="0" i="0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FXa</a:t>
            </a:r>
            <a:r>
              <a:rPr kumimoji="0" lang="en-US" sz="2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it-IT" sz="2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b="1" i="1" u="none" strike="noStrike" cap="none" normalizeH="0" dirty="0" smtClean="0" bmk="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1" i="1" u="none" strike="noStrike" cap="none" normalizeH="0" baseline="0" dirty="0" smtClean="0" bmk="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Vitamin K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maggior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parte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fattori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coag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(e le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Proteine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C,S,Z)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vitamina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K-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dipendenti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it-IT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it-IT" sz="2000" b="1" i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anticoagulante COUMADIN</a:t>
            </a:r>
            <a:r>
              <a:rPr lang="it-IT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82" name="Picture 2" descr="File:Dwight D Eisenh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857628"/>
            <a:ext cx="2355292" cy="3000372"/>
          </a:xfrm>
          <a:prstGeom prst="rect">
            <a:avLst/>
          </a:prstGeom>
          <a:noFill/>
        </p:spPr>
      </p:pic>
      <p:pic>
        <p:nvPicPr>
          <p:cNvPr id="71684" name="Picture 4" descr="http://upload.wikimedia.org/wikipedia/commons/1/16/Stalin_lg_zlx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2972" y="3786190"/>
            <a:ext cx="2256169" cy="3071810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5072066" y="4214818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Morto nel 1953</a:t>
            </a:r>
            <a:endParaRPr lang="it-IT" sz="2000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3214678" y="4214818"/>
            <a:ext cx="1000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Curato nel 1955</a:t>
            </a:r>
            <a:endParaRPr lang="it-IT" sz="20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1785926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FVIII-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vWF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maggior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portatore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FVIII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sangue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Sotto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l’azione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FIIa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dissocia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 FVIII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viene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rapidamente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attivato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FVII-TF,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FVIIa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-TF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interviene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nella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prima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fase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della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cascata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FVIIIa-FIXa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Tenase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attiva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FX.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FVa-FXa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Prothrombinase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promuove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transizione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FII 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FIIa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Complesso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Thrombin-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Thrombomodulin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85720" y="785794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I complessi</a:t>
            </a:r>
            <a:endParaRPr lang="it-IT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500042"/>
            <a:ext cx="9144000" cy="4000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FIBRINOLISI.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Processo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distruzione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del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coagulo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Fattori</a:t>
            </a:r>
            <a:r>
              <a:rPr lang="en-US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fibrinolitici</a:t>
            </a:r>
            <a:r>
              <a:rPr lang="en-US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it-IT" sz="20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Plasminogeno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zimogeno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Plasmina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attacca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fibrina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Tissue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Plasminogen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Activator (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tPA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catalizza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transizione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plasminogeno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plasmina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Urokinase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(UPA)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altro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attivatore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del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plasminogeno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Thrombin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Activatable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Fibrinolysis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Inhibitor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(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Carboxypeptidase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B2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), o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TAFI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quando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attivato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dal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complesso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trombina-trombomodulina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) è un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enzima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che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protegge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 la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MSY10"/>
                <a:cs typeface="Arial" pitchFamily="34" charset="0"/>
              </a:rPr>
              <a:t>fibrina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00034" y="765175"/>
            <a:ext cx="80010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it-IT" sz="3600" b="1" dirty="0" smtClean="0"/>
              <a:t>Lavori di rassegna</a:t>
            </a:r>
            <a:endParaRPr lang="it-IT" sz="3600" b="1" dirty="0"/>
          </a:p>
          <a:p>
            <a:pPr marL="342900" indent="-342900">
              <a:spcBef>
                <a:spcPct val="50000"/>
              </a:spcBef>
              <a:buFontTx/>
              <a:buAutoNum type="alphaUcPeriod"/>
            </a:pPr>
            <a:r>
              <a:rPr lang="it-IT" sz="2800" dirty="0"/>
              <a:t>Fasano, A. </a:t>
            </a:r>
            <a:r>
              <a:rPr lang="it-IT" sz="2800" dirty="0" err="1"/>
              <a:t>Sequeira</a:t>
            </a:r>
            <a:r>
              <a:rPr lang="it-IT" sz="2800" dirty="0"/>
              <a:t>, R. Santos. </a:t>
            </a:r>
            <a:r>
              <a:rPr lang="it-IT" sz="2800" dirty="0" err="1" smtClean="0"/>
              <a:t>Blood</a:t>
            </a:r>
            <a:r>
              <a:rPr lang="it-IT" sz="2800" dirty="0" smtClean="0"/>
              <a:t> </a:t>
            </a:r>
            <a:r>
              <a:rPr lang="it-IT" sz="2800" dirty="0" err="1"/>
              <a:t>coagulation</a:t>
            </a:r>
            <a:r>
              <a:rPr lang="it-IT" sz="2800" dirty="0"/>
              <a:t>: a puzzle </a:t>
            </a:r>
            <a:r>
              <a:rPr lang="it-IT" sz="2800" dirty="0" err="1" smtClean="0"/>
              <a:t>for</a:t>
            </a:r>
            <a:r>
              <a:rPr lang="it-IT" sz="2800" dirty="0" smtClean="0"/>
              <a:t> </a:t>
            </a:r>
            <a:r>
              <a:rPr lang="it-IT" sz="2800" dirty="0" err="1" smtClean="0"/>
              <a:t>biologists</a:t>
            </a:r>
            <a:r>
              <a:rPr lang="it-IT" sz="2800" dirty="0"/>
              <a:t>, a </a:t>
            </a:r>
            <a:r>
              <a:rPr lang="it-IT" sz="2800" dirty="0" err="1"/>
              <a:t>maze</a:t>
            </a:r>
            <a:r>
              <a:rPr lang="it-IT" sz="2800" dirty="0"/>
              <a:t> </a:t>
            </a:r>
            <a:r>
              <a:rPr lang="it-IT" sz="2800" dirty="0" err="1"/>
              <a:t>for</a:t>
            </a:r>
            <a:r>
              <a:rPr lang="it-IT" sz="2800" dirty="0"/>
              <a:t> </a:t>
            </a:r>
            <a:r>
              <a:rPr lang="it-IT" sz="2800" dirty="0" err="1" smtClean="0"/>
              <a:t>mathematicians</a:t>
            </a:r>
            <a:r>
              <a:rPr lang="it-IT" sz="2800" dirty="0" smtClean="0"/>
              <a:t>.</a:t>
            </a:r>
            <a:r>
              <a:rPr lang="it-IT" sz="2800" b="1" dirty="0" smtClean="0">
                <a:solidFill>
                  <a:srgbClr val="990033"/>
                </a:solidFill>
              </a:rPr>
              <a:t> </a:t>
            </a:r>
            <a:r>
              <a:rPr lang="it-IT" sz="2400" dirty="0" smtClean="0"/>
              <a:t>MODELLING </a:t>
            </a:r>
            <a:r>
              <a:rPr lang="it-IT" sz="2400" dirty="0"/>
              <a:t>PHYSIOLOGICAL FLOWS </a:t>
            </a:r>
            <a:r>
              <a:rPr lang="it-IT" sz="2400" dirty="0" smtClean="0"/>
              <a:t> </a:t>
            </a:r>
            <a:r>
              <a:rPr lang="it-IT" sz="2400" dirty="0"/>
              <a:t>D. </a:t>
            </a:r>
            <a:r>
              <a:rPr lang="it-IT" sz="2400" dirty="0" smtClean="0"/>
              <a:t> Ambrosi</a:t>
            </a:r>
            <a:r>
              <a:rPr lang="it-IT" sz="2400" dirty="0"/>
              <a:t>, A. Quarteroni,  G. Rozza (</a:t>
            </a:r>
            <a:r>
              <a:rPr lang="it-IT" sz="2400" dirty="0" err="1"/>
              <a:t>Editors</a:t>
            </a:r>
            <a:r>
              <a:rPr lang="it-IT" sz="2400" dirty="0"/>
              <a:t>), </a:t>
            </a:r>
            <a:r>
              <a:rPr lang="it-IT" sz="2400" dirty="0" err="1"/>
              <a:t>Springer</a:t>
            </a:r>
            <a:r>
              <a:rPr lang="it-IT" sz="2400" dirty="0"/>
              <a:t> Italia. </a:t>
            </a:r>
            <a:r>
              <a:rPr lang="en-GB" sz="2400" dirty="0" err="1" smtClean="0"/>
              <a:t>Chapt</a:t>
            </a:r>
            <a:r>
              <a:rPr lang="en-GB" sz="2400" dirty="0" smtClean="0"/>
              <a:t>. 3, (2011) 44-77</a:t>
            </a:r>
          </a:p>
          <a:p>
            <a:pPr marL="342900" indent="-342900">
              <a:spcBef>
                <a:spcPct val="50000"/>
              </a:spcBef>
            </a:pPr>
            <a:r>
              <a:rPr lang="en-GB" sz="2800" dirty="0" smtClean="0"/>
              <a:t>T. </a:t>
            </a:r>
            <a:r>
              <a:rPr lang="en-GB" sz="2800" dirty="0" err="1" smtClean="0"/>
              <a:t>Bodnar</a:t>
            </a:r>
            <a:r>
              <a:rPr lang="en-GB" sz="2800" dirty="0" smtClean="0"/>
              <a:t>, A. </a:t>
            </a:r>
            <a:r>
              <a:rPr lang="en-GB" sz="2800" dirty="0" err="1" smtClean="0"/>
              <a:t>Fasano</a:t>
            </a:r>
            <a:r>
              <a:rPr lang="en-GB" sz="2800" dirty="0" smtClean="0"/>
              <a:t>, A. </a:t>
            </a:r>
            <a:r>
              <a:rPr lang="en-GB" sz="2800" dirty="0" err="1" smtClean="0"/>
              <a:t>Sequeira</a:t>
            </a:r>
            <a:r>
              <a:rPr lang="en-GB" sz="2800" dirty="0" smtClean="0"/>
              <a:t>. </a:t>
            </a:r>
            <a:r>
              <a:rPr lang="en-GB" sz="2800" dirty="0" err="1" smtClean="0"/>
              <a:t>Modeling</a:t>
            </a:r>
            <a:r>
              <a:rPr lang="en-GB" sz="2800" dirty="0" smtClean="0"/>
              <a:t> blood coagulation, a survey. </a:t>
            </a:r>
            <a:r>
              <a:rPr lang="en-GB" sz="2400" dirty="0" smtClean="0"/>
              <a:t>In preparation.</a:t>
            </a:r>
            <a:endParaRPr lang="it-IT" sz="24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500166" y="5286388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(con cenni storici)</a:t>
            </a:r>
            <a:endParaRPr lang="it-IT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403350" y="549275"/>
            <a:ext cx="67691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dirty="0"/>
              <a:t>A two-step </a:t>
            </a:r>
            <a:r>
              <a:rPr lang="it-IT" sz="2800" b="1" dirty="0" err="1"/>
              <a:t>process</a:t>
            </a:r>
            <a:endParaRPr lang="it-IT" sz="2800" b="1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95288" y="1341438"/>
            <a:ext cx="835342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dirty="0"/>
              <a:t> </a:t>
            </a:r>
            <a:r>
              <a:rPr lang="it-IT" sz="3200" u="sng" dirty="0" err="1"/>
              <a:t>primary</a:t>
            </a:r>
            <a:r>
              <a:rPr lang="it-IT" sz="3200" u="sng" dirty="0"/>
              <a:t> </a:t>
            </a:r>
            <a:r>
              <a:rPr lang="it-IT" sz="3200" u="sng" dirty="0" err="1"/>
              <a:t>hemostasis</a:t>
            </a:r>
            <a:r>
              <a:rPr lang="it-IT" dirty="0"/>
              <a:t>: </a:t>
            </a:r>
            <a:r>
              <a:rPr lang="it-IT" sz="2800" b="1" i="1" dirty="0" err="1">
                <a:solidFill>
                  <a:srgbClr val="FF0000"/>
                </a:solidFill>
              </a:rPr>
              <a:t>platelets</a:t>
            </a:r>
            <a:r>
              <a:rPr lang="it-IT" dirty="0"/>
              <a:t> </a:t>
            </a:r>
            <a:r>
              <a:rPr lang="it-IT" sz="2400" dirty="0" err="1"/>
              <a:t>bind</a:t>
            </a:r>
            <a:r>
              <a:rPr lang="it-IT" sz="2400" dirty="0"/>
              <a:t> </a:t>
            </a:r>
            <a:r>
              <a:rPr lang="it-IT" sz="2400" dirty="0" err="1"/>
              <a:t>to</a:t>
            </a:r>
            <a:r>
              <a:rPr lang="it-IT" sz="2400" dirty="0"/>
              <a:t> </a:t>
            </a:r>
            <a:r>
              <a:rPr lang="it-IT" sz="2800" b="1" i="1" dirty="0">
                <a:solidFill>
                  <a:srgbClr val="FF0000"/>
                </a:solidFill>
              </a:rPr>
              <a:t>von </a:t>
            </a:r>
            <a:r>
              <a:rPr lang="it-IT" sz="2800" b="1" i="1" dirty="0" err="1">
                <a:solidFill>
                  <a:srgbClr val="FF0000"/>
                </a:solidFill>
              </a:rPr>
              <a:t>Willebrand</a:t>
            </a:r>
            <a:r>
              <a:rPr lang="it-IT" sz="2800" b="1" i="1" dirty="0">
                <a:solidFill>
                  <a:srgbClr val="FF0000"/>
                </a:solidFill>
              </a:rPr>
              <a:t> </a:t>
            </a:r>
            <a:r>
              <a:rPr lang="it-IT" sz="2800" b="1" i="1" dirty="0" err="1">
                <a:solidFill>
                  <a:srgbClr val="FF0000"/>
                </a:solidFill>
              </a:rPr>
              <a:t>Factor</a:t>
            </a:r>
            <a:r>
              <a:rPr lang="it-IT" b="1" dirty="0"/>
              <a:t> </a:t>
            </a:r>
            <a:r>
              <a:rPr lang="it-IT" sz="2400" dirty="0"/>
              <a:t>and </a:t>
            </a:r>
            <a:r>
              <a:rPr lang="it-IT" sz="2400" dirty="0" err="1" smtClean="0"/>
              <a:t>collagen</a:t>
            </a:r>
            <a:r>
              <a:rPr lang="it-IT" sz="2400" dirty="0" smtClean="0"/>
              <a:t> in the vessel </a:t>
            </a:r>
            <a:r>
              <a:rPr lang="it-IT" sz="2400" dirty="0" err="1" smtClean="0"/>
              <a:t>endothelium</a:t>
            </a:r>
            <a:r>
              <a:rPr lang="it-IT" sz="2400" dirty="0" smtClean="0"/>
              <a:t> </a:t>
            </a:r>
            <a:r>
              <a:rPr lang="it-IT" sz="2400" dirty="0"/>
              <a:t>at the </a:t>
            </a:r>
            <a:r>
              <a:rPr lang="it-IT" sz="2400" dirty="0" err="1"/>
              <a:t>wound</a:t>
            </a:r>
            <a:r>
              <a:rPr lang="it-IT" sz="2400" dirty="0"/>
              <a:t> site, </a:t>
            </a:r>
            <a:r>
              <a:rPr lang="it-IT" sz="2400" dirty="0" err="1"/>
              <a:t>forming</a:t>
            </a:r>
            <a:r>
              <a:rPr lang="it-IT" sz="2400" dirty="0"/>
              <a:t> the </a:t>
            </a:r>
            <a:r>
              <a:rPr lang="it-IT" sz="2400" dirty="0" err="1"/>
              <a:t>so-called</a:t>
            </a:r>
            <a:r>
              <a:rPr lang="it-IT" sz="2400" dirty="0"/>
              <a:t> “</a:t>
            </a:r>
            <a:r>
              <a:rPr lang="it-IT" sz="2400" b="1" dirty="0" err="1"/>
              <a:t>white</a:t>
            </a:r>
            <a:r>
              <a:rPr lang="it-IT" sz="2400" b="1" dirty="0"/>
              <a:t> </a:t>
            </a:r>
            <a:r>
              <a:rPr lang="it-IT" sz="2400" b="1" dirty="0" err="1"/>
              <a:t>thrombus</a:t>
            </a:r>
            <a:r>
              <a:rPr lang="it-IT" sz="2400" dirty="0"/>
              <a:t>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/>
              <a:t> </a:t>
            </a:r>
            <a:r>
              <a:rPr lang="it-IT" sz="3200" u="sng" dirty="0" err="1"/>
              <a:t>secondary</a:t>
            </a:r>
            <a:r>
              <a:rPr lang="it-IT" sz="3200" u="sng" dirty="0"/>
              <a:t> </a:t>
            </a:r>
            <a:r>
              <a:rPr lang="it-IT" sz="3200" u="sng" dirty="0" err="1"/>
              <a:t>hemostasis</a:t>
            </a:r>
            <a:r>
              <a:rPr lang="it-IT" dirty="0"/>
              <a:t>: </a:t>
            </a:r>
            <a:r>
              <a:rPr lang="it-IT" sz="2400" dirty="0" err="1"/>
              <a:t>goes</a:t>
            </a:r>
            <a:r>
              <a:rPr lang="it-IT" sz="2400" dirty="0"/>
              <a:t> </a:t>
            </a:r>
            <a:r>
              <a:rPr lang="it-IT" sz="2400" dirty="0" err="1"/>
              <a:t>through</a:t>
            </a:r>
            <a:r>
              <a:rPr lang="it-IT" sz="2400" dirty="0"/>
              <a:t> a </a:t>
            </a:r>
            <a:r>
              <a:rPr lang="it-IT" sz="2800" b="1" i="1" dirty="0" err="1">
                <a:solidFill>
                  <a:srgbClr val="000099"/>
                </a:solidFill>
              </a:rPr>
              <a:t>chemical</a:t>
            </a:r>
            <a:r>
              <a:rPr lang="it-IT" sz="2800" b="1" i="1" dirty="0">
                <a:solidFill>
                  <a:srgbClr val="000099"/>
                </a:solidFill>
              </a:rPr>
              <a:t> </a:t>
            </a:r>
            <a:r>
              <a:rPr lang="it-IT" sz="2800" b="1" i="1" dirty="0" err="1">
                <a:solidFill>
                  <a:srgbClr val="000099"/>
                </a:solidFill>
              </a:rPr>
              <a:t>cascade</a:t>
            </a:r>
            <a:r>
              <a:rPr lang="it-IT" sz="2800" i="1" dirty="0">
                <a:solidFill>
                  <a:srgbClr val="000099"/>
                </a:solidFill>
              </a:rPr>
              <a:t> </a:t>
            </a:r>
            <a:r>
              <a:rPr lang="it-IT" sz="2400" dirty="0"/>
              <a:t>in </a:t>
            </a:r>
            <a:r>
              <a:rPr lang="it-IT" sz="2400" dirty="0" err="1"/>
              <a:t>which</a:t>
            </a:r>
            <a:r>
              <a:rPr lang="it-IT" sz="2400" dirty="0"/>
              <a:t> </a:t>
            </a:r>
            <a:r>
              <a:rPr lang="it-IT" sz="2400" dirty="0" err="1"/>
              <a:t>many</a:t>
            </a:r>
            <a:r>
              <a:rPr lang="it-IT" sz="2400" dirty="0"/>
              <a:t> </a:t>
            </a:r>
            <a:r>
              <a:rPr lang="it-IT" dirty="0"/>
              <a:t>“</a:t>
            </a:r>
            <a:r>
              <a:rPr lang="it-IT" sz="2800" b="1" i="1" dirty="0" err="1">
                <a:solidFill>
                  <a:srgbClr val="000099"/>
                </a:solidFill>
              </a:rPr>
              <a:t>Factors</a:t>
            </a:r>
            <a:r>
              <a:rPr lang="it-IT" dirty="0"/>
              <a:t>” </a:t>
            </a:r>
            <a:r>
              <a:rPr lang="it-IT" sz="2400" dirty="0"/>
              <a:t>intervene</a:t>
            </a:r>
            <a:endParaRPr lang="it-IT" sz="2400" i="1" dirty="0">
              <a:solidFill>
                <a:srgbClr val="000099"/>
              </a:solidFill>
            </a:endParaRPr>
          </a:p>
        </p:txBody>
      </p:sp>
      <p:pic>
        <p:nvPicPr>
          <p:cNvPr id="4" name="Picture 6" descr="cl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4076700"/>
            <a:ext cx="5400675" cy="1581150"/>
          </a:xfrm>
          <a:prstGeom prst="rect">
            <a:avLst/>
          </a:prstGeom>
          <a:noFill/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771775" y="6165850"/>
            <a:ext cx="3455988" cy="400110"/>
          </a:xfrm>
          <a:prstGeom prst="rect">
            <a:avLst/>
          </a:prstGeom>
          <a:solidFill>
            <a:srgbClr val="FF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dirty="0" err="1"/>
              <a:t>clot</a:t>
            </a:r>
            <a:r>
              <a:rPr lang="it-IT" sz="2000" b="1" dirty="0"/>
              <a:t> </a:t>
            </a:r>
            <a:r>
              <a:rPr lang="it-IT" sz="2000" b="1" dirty="0" err="1"/>
              <a:t>remains</a:t>
            </a:r>
            <a:r>
              <a:rPr lang="it-IT" sz="2000" b="1" dirty="0"/>
              <a:t> </a:t>
            </a:r>
            <a:r>
              <a:rPr lang="it-IT" sz="2000" b="1" dirty="0" err="1"/>
              <a:t>confined</a:t>
            </a:r>
            <a:r>
              <a:rPr lang="it-IT" sz="2000" b="1" dirty="0"/>
              <a:t> 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V="1">
            <a:off x="2843213" y="5516563"/>
            <a:ext cx="288925" cy="649287"/>
          </a:xfrm>
          <a:prstGeom prst="line">
            <a:avLst/>
          </a:prstGeom>
          <a:noFill/>
          <a:ln w="1905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 flipV="1">
            <a:off x="5651500" y="5516563"/>
            <a:ext cx="360363" cy="649287"/>
          </a:xfrm>
          <a:prstGeom prst="line">
            <a:avLst/>
          </a:prstGeom>
          <a:noFill/>
          <a:ln w="1905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00100" y="1714488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A metà della prima decade del 2000 è stato formulato il “</a:t>
            </a:r>
            <a:r>
              <a:rPr lang="it-IT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cell</a:t>
            </a:r>
            <a:r>
              <a:rPr lang="it-IT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it-IT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it-IT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124075" y="476250"/>
            <a:ext cx="4679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b="1" i="1" dirty="0" err="1"/>
              <a:t>Initiation</a:t>
            </a:r>
            <a:r>
              <a:rPr lang="it-IT" i="1" dirty="0"/>
              <a:t> 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971550" y="2781300"/>
            <a:ext cx="1655763" cy="8318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1" dirty="0" err="1"/>
              <a:t>End.Cell</a:t>
            </a:r>
            <a:r>
              <a:rPr lang="it-IT" sz="2400" b="1" i="1" dirty="0"/>
              <a:t> </a:t>
            </a:r>
            <a:r>
              <a:rPr lang="it-IT" sz="2400" b="1" i="1" dirty="0" err="1"/>
              <a:t>+</a:t>
            </a:r>
            <a:r>
              <a:rPr lang="it-IT" sz="2400" b="1" i="1" dirty="0" err="1">
                <a:solidFill>
                  <a:srgbClr val="FF0000"/>
                </a:solidFill>
              </a:rPr>
              <a:t>TF</a:t>
            </a:r>
            <a:endParaRPr lang="it-IT" sz="2400" b="1" i="1" dirty="0">
              <a:solidFill>
                <a:srgbClr val="FF0000"/>
              </a:solidFill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116013" y="1628775"/>
            <a:ext cx="1079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FVIIa</a:t>
            </a:r>
            <a:endParaRPr lang="it-IT" sz="2400" i="1" dirty="0"/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1116013" y="1412875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1547813" y="24209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428992" y="1428736"/>
            <a:ext cx="9350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/>
              <a:t>FVII</a:t>
            </a:r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3428992" y="1214422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851275" y="2997200"/>
            <a:ext cx="2736850" cy="52322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i="1" dirty="0" err="1"/>
              <a:t>End.Cell</a:t>
            </a:r>
            <a:r>
              <a:rPr lang="it-IT" sz="2800" b="1" i="1" dirty="0"/>
              <a:t> </a:t>
            </a:r>
            <a:r>
              <a:rPr lang="it-IT" sz="2800" b="1" i="1" dirty="0" err="1"/>
              <a:t>+</a:t>
            </a:r>
            <a:r>
              <a:rPr lang="it-IT" sz="2800" b="1" i="1" dirty="0" err="1">
                <a:solidFill>
                  <a:srgbClr val="FF0000"/>
                </a:solidFill>
              </a:rPr>
              <a:t>TF</a:t>
            </a:r>
            <a:endParaRPr lang="it-IT" sz="2800" b="1" i="1" dirty="0">
              <a:solidFill>
                <a:srgbClr val="FF0000"/>
              </a:solidFill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356100" y="2492375"/>
            <a:ext cx="1727200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i="1" dirty="0" err="1"/>
              <a:t>FVIIa</a:t>
            </a:r>
            <a:endParaRPr lang="it-IT" sz="2800" b="1" i="1" dirty="0"/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948488" y="2133600"/>
            <a:ext cx="86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/>
              <a:t>FIX</a:t>
            </a: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6877050" y="1916113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6877050" y="3357563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6715140" y="3571876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FIXa</a:t>
            </a:r>
            <a:endParaRPr lang="it-IT" sz="2400" i="1" dirty="0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6659563" y="3141663"/>
            <a:ext cx="3603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 flipH="1">
            <a:off x="6659561" y="2714620"/>
            <a:ext cx="341330" cy="4270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7786710" y="2500306"/>
            <a:ext cx="86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/>
              <a:t>FX</a:t>
            </a:r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7786710" y="2285992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8064500" y="3500438"/>
            <a:ext cx="1079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FXa</a:t>
            </a:r>
            <a:endParaRPr lang="it-IT" sz="2400" i="1" dirty="0"/>
          </a:p>
        </p:txBody>
      </p:sp>
      <p:sp>
        <p:nvSpPr>
          <p:cNvPr id="21" name="Oval 23"/>
          <p:cNvSpPr>
            <a:spLocks noChangeArrowheads="1"/>
          </p:cNvSpPr>
          <p:nvPr/>
        </p:nvSpPr>
        <p:spPr bwMode="auto">
          <a:xfrm>
            <a:off x="8027988" y="3284538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6372225" y="4292600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i="1" dirty="0" smtClean="0"/>
              <a:t>FV</a:t>
            </a:r>
            <a:endParaRPr lang="it-IT" sz="2400" i="1" dirty="0"/>
          </a:p>
        </p:txBody>
      </p:sp>
      <p:sp>
        <p:nvSpPr>
          <p:cNvPr id="23" name="Oval 27"/>
          <p:cNvSpPr>
            <a:spLocks noChangeArrowheads="1"/>
          </p:cNvSpPr>
          <p:nvPr/>
        </p:nvSpPr>
        <p:spPr bwMode="auto">
          <a:xfrm>
            <a:off x="6084888" y="4005263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 flipV="1">
            <a:off x="7019925" y="4076700"/>
            <a:ext cx="1152525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5" name="Line 29"/>
          <p:cNvSpPr>
            <a:spLocks noChangeShapeType="1"/>
          </p:cNvSpPr>
          <p:nvPr/>
        </p:nvSpPr>
        <p:spPr bwMode="auto">
          <a:xfrm flipH="1">
            <a:off x="7019925" y="4076700"/>
            <a:ext cx="1154113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" name="Text Box 30"/>
          <p:cNvSpPr txBox="1">
            <a:spLocks noChangeArrowheads="1"/>
          </p:cNvSpPr>
          <p:nvPr/>
        </p:nvSpPr>
        <p:spPr bwMode="auto">
          <a:xfrm>
            <a:off x="6227763" y="5084763"/>
            <a:ext cx="792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 smtClean="0"/>
              <a:t>FVa</a:t>
            </a:r>
            <a:endParaRPr lang="it-IT" sz="2400" i="1" dirty="0"/>
          </a:p>
        </p:txBody>
      </p:sp>
      <p:sp>
        <p:nvSpPr>
          <p:cNvPr id="27" name="Oval 31"/>
          <p:cNvSpPr>
            <a:spLocks noChangeArrowheads="1"/>
          </p:cNvSpPr>
          <p:nvPr/>
        </p:nvSpPr>
        <p:spPr bwMode="auto">
          <a:xfrm>
            <a:off x="6156325" y="4941888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8" name="Line 32"/>
          <p:cNvSpPr>
            <a:spLocks noChangeShapeType="1"/>
          </p:cNvSpPr>
          <p:nvPr/>
        </p:nvSpPr>
        <p:spPr bwMode="auto">
          <a:xfrm>
            <a:off x="7380288" y="4292600"/>
            <a:ext cx="0" cy="17287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9" name="Text Box 33"/>
          <p:cNvSpPr txBox="1">
            <a:spLocks noChangeArrowheads="1"/>
          </p:cNvSpPr>
          <p:nvPr/>
        </p:nvSpPr>
        <p:spPr bwMode="auto">
          <a:xfrm>
            <a:off x="5867400" y="6021388"/>
            <a:ext cx="3097213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diffuses</a:t>
            </a:r>
            <a:r>
              <a:rPr lang="it-IT" sz="2400" i="1" dirty="0"/>
              <a:t> </a:t>
            </a:r>
            <a:r>
              <a:rPr lang="it-IT" sz="2400" i="1" dirty="0" err="1"/>
              <a:t>to</a:t>
            </a:r>
            <a:r>
              <a:rPr lang="it-IT" sz="2400" i="1" dirty="0"/>
              <a:t> </a:t>
            </a:r>
            <a:r>
              <a:rPr lang="it-IT" sz="2400" i="1" dirty="0" err="1"/>
              <a:t>platelets</a:t>
            </a:r>
            <a:endParaRPr lang="it-IT" sz="2400" i="1" dirty="0"/>
          </a:p>
        </p:txBody>
      </p:sp>
      <p:sp>
        <p:nvSpPr>
          <p:cNvPr id="30" name="Line 34"/>
          <p:cNvSpPr>
            <a:spLocks noChangeShapeType="1"/>
          </p:cNvSpPr>
          <p:nvPr/>
        </p:nvSpPr>
        <p:spPr bwMode="auto">
          <a:xfrm flipH="1" flipV="1">
            <a:off x="4427538" y="4941888"/>
            <a:ext cx="1657350" cy="3587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1" name="Line 35"/>
          <p:cNvSpPr>
            <a:spLocks noChangeShapeType="1"/>
          </p:cNvSpPr>
          <p:nvPr/>
        </p:nvSpPr>
        <p:spPr bwMode="auto">
          <a:xfrm>
            <a:off x="2916238" y="3213100"/>
            <a:ext cx="7191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2" name="Text Box 36"/>
          <p:cNvSpPr txBox="1">
            <a:spLocks noChangeArrowheads="1"/>
          </p:cNvSpPr>
          <p:nvPr/>
        </p:nvSpPr>
        <p:spPr bwMode="auto">
          <a:xfrm>
            <a:off x="1116013" y="4724400"/>
            <a:ext cx="3168650" cy="52322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i="1" dirty="0" err="1"/>
              <a:t>End.Cell</a:t>
            </a:r>
            <a:r>
              <a:rPr lang="it-IT" sz="2800" i="1" dirty="0"/>
              <a:t> </a:t>
            </a:r>
            <a:r>
              <a:rPr lang="it-IT" sz="2800" i="1" dirty="0" err="1"/>
              <a:t>+</a:t>
            </a:r>
            <a:r>
              <a:rPr lang="it-IT" sz="2800" i="1" dirty="0" err="1">
                <a:solidFill>
                  <a:srgbClr val="FF0000"/>
                </a:solidFill>
              </a:rPr>
              <a:t>TF</a:t>
            </a:r>
            <a:endParaRPr lang="it-IT" sz="2800" i="1" dirty="0">
              <a:solidFill>
                <a:srgbClr val="FF0000"/>
              </a:solidFill>
            </a:endParaRPr>
          </a:p>
        </p:txBody>
      </p:sp>
      <p:sp>
        <p:nvSpPr>
          <p:cNvPr id="33" name="Text Box 37"/>
          <p:cNvSpPr txBox="1">
            <a:spLocks noChangeArrowheads="1"/>
          </p:cNvSpPr>
          <p:nvPr/>
        </p:nvSpPr>
        <p:spPr bwMode="auto">
          <a:xfrm>
            <a:off x="684213" y="4221163"/>
            <a:ext cx="4464050" cy="5286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1" dirty="0" err="1"/>
              <a:t>FXa+FVa</a:t>
            </a:r>
            <a:r>
              <a:rPr lang="it-IT" sz="2400" b="1" i="1" dirty="0"/>
              <a:t>:</a:t>
            </a:r>
            <a:r>
              <a:rPr lang="it-IT" b="1" i="1" dirty="0"/>
              <a:t> </a:t>
            </a:r>
            <a:r>
              <a:rPr lang="it-IT" sz="2800" b="1" i="1" dirty="0" err="1">
                <a:solidFill>
                  <a:srgbClr val="0000FF"/>
                </a:solidFill>
              </a:rPr>
              <a:t>prothrombinase</a:t>
            </a:r>
            <a:endParaRPr lang="it-IT" sz="2800" b="1" i="1" dirty="0"/>
          </a:p>
        </p:txBody>
      </p:sp>
      <p:sp>
        <p:nvSpPr>
          <p:cNvPr id="34" name="Text Box 38"/>
          <p:cNvSpPr txBox="1">
            <a:spLocks noChangeArrowheads="1"/>
          </p:cNvSpPr>
          <p:nvPr/>
        </p:nvSpPr>
        <p:spPr bwMode="auto">
          <a:xfrm>
            <a:off x="785786" y="5715016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i="1" dirty="0"/>
              <a:t>FII</a:t>
            </a: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2484438" y="5734050"/>
            <a:ext cx="9350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i="1" dirty="0" err="1"/>
              <a:t>FIIa</a:t>
            </a:r>
            <a:endParaRPr lang="it-IT" sz="3200" i="1" dirty="0"/>
          </a:p>
        </p:txBody>
      </p:sp>
      <p:sp>
        <p:nvSpPr>
          <p:cNvPr id="36" name="Oval 40"/>
          <p:cNvSpPr>
            <a:spLocks noChangeArrowheads="1"/>
          </p:cNvSpPr>
          <p:nvPr/>
        </p:nvSpPr>
        <p:spPr bwMode="auto">
          <a:xfrm>
            <a:off x="900113" y="5516563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7" name="Oval 41"/>
          <p:cNvSpPr>
            <a:spLocks noChangeArrowheads="1"/>
          </p:cNvSpPr>
          <p:nvPr/>
        </p:nvSpPr>
        <p:spPr bwMode="auto">
          <a:xfrm>
            <a:off x="2411413" y="551656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flipV="1">
            <a:off x="1692275" y="5300663"/>
            <a:ext cx="50323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9" name="Line 43"/>
          <p:cNvSpPr>
            <a:spLocks noChangeShapeType="1"/>
          </p:cNvSpPr>
          <p:nvPr/>
        </p:nvSpPr>
        <p:spPr bwMode="auto">
          <a:xfrm>
            <a:off x="2195513" y="5300663"/>
            <a:ext cx="3603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0" name="Text Box 44"/>
          <p:cNvSpPr txBox="1">
            <a:spLocks noChangeArrowheads="1"/>
          </p:cNvSpPr>
          <p:nvPr/>
        </p:nvSpPr>
        <p:spPr bwMode="auto">
          <a:xfrm>
            <a:off x="3357554" y="5715016"/>
            <a:ext cx="2000264" cy="830997"/>
          </a:xfrm>
          <a:prstGeom prst="rect">
            <a:avLst/>
          </a:prstGeom>
          <a:solidFill>
            <a:srgbClr val="FFFF0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i="1" dirty="0" err="1" smtClean="0"/>
              <a:t>Thrombin</a:t>
            </a:r>
            <a:r>
              <a:rPr lang="it-IT" sz="2800" b="1" i="1" dirty="0" smtClean="0"/>
              <a:t> </a:t>
            </a:r>
            <a:r>
              <a:rPr lang="it-IT" sz="2000" b="1" i="1" dirty="0" smtClean="0"/>
              <a:t>(</a:t>
            </a:r>
            <a:r>
              <a:rPr lang="it-IT" sz="2000" b="1" i="1" dirty="0" err="1" smtClean="0"/>
              <a:t>small</a:t>
            </a:r>
            <a:r>
              <a:rPr lang="it-IT" sz="2000" b="1" i="1" dirty="0" smtClean="0"/>
              <a:t> </a:t>
            </a:r>
            <a:r>
              <a:rPr lang="it-IT" sz="2000" b="1" i="1" dirty="0" err="1" smtClean="0"/>
              <a:t>amount</a:t>
            </a:r>
            <a:r>
              <a:rPr lang="it-IT" sz="2000" b="1" i="1" dirty="0" smtClean="0"/>
              <a:t>)</a:t>
            </a:r>
            <a:endParaRPr lang="it-IT" sz="2000" b="1" i="1" dirty="0"/>
          </a:p>
        </p:txBody>
      </p:sp>
      <p:sp>
        <p:nvSpPr>
          <p:cNvPr id="41" name="Text Box 45"/>
          <p:cNvSpPr txBox="1">
            <a:spLocks noChangeArrowheads="1"/>
          </p:cNvSpPr>
          <p:nvPr/>
        </p:nvSpPr>
        <p:spPr bwMode="auto">
          <a:xfrm>
            <a:off x="7596188" y="5084763"/>
            <a:ext cx="1547812" cy="707886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 err="1"/>
              <a:t>excess</a:t>
            </a:r>
            <a:r>
              <a:rPr lang="it-IT" sz="2000" dirty="0"/>
              <a:t> </a:t>
            </a:r>
            <a:r>
              <a:rPr lang="it-IT" sz="2000" dirty="0" err="1"/>
              <a:t>FXa</a:t>
            </a:r>
            <a:r>
              <a:rPr lang="it-IT" sz="2000" dirty="0"/>
              <a:t> </a:t>
            </a:r>
            <a:r>
              <a:rPr lang="it-IT" sz="2000" dirty="0" err="1"/>
              <a:t>inactivated</a:t>
            </a:r>
            <a:endParaRPr lang="it-IT" sz="2000" dirty="0"/>
          </a:p>
        </p:txBody>
      </p:sp>
      <p:sp>
        <p:nvSpPr>
          <p:cNvPr id="42" name="Text Box 46"/>
          <p:cNvSpPr txBox="1">
            <a:spLocks noChangeArrowheads="1"/>
          </p:cNvSpPr>
          <p:nvPr/>
        </p:nvSpPr>
        <p:spPr bwMode="auto">
          <a:xfrm>
            <a:off x="1" y="2786058"/>
            <a:ext cx="1000100" cy="830997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err="1">
                <a:solidFill>
                  <a:srgbClr val="FF0000"/>
                </a:solidFill>
              </a:rPr>
              <a:t>Lesion</a:t>
            </a:r>
            <a:r>
              <a:rPr lang="it-IT" sz="2400" b="1" dirty="0">
                <a:solidFill>
                  <a:srgbClr val="FF0000"/>
                </a:solidFill>
              </a:rPr>
              <a:t> site</a:t>
            </a:r>
          </a:p>
        </p:txBody>
      </p:sp>
      <p:sp>
        <p:nvSpPr>
          <p:cNvPr id="44" name="Line 48"/>
          <p:cNvSpPr>
            <a:spLocks noChangeShapeType="1"/>
          </p:cNvSpPr>
          <p:nvPr/>
        </p:nvSpPr>
        <p:spPr bwMode="auto">
          <a:xfrm flipH="1">
            <a:off x="6659563" y="2857495"/>
            <a:ext cx="1127147" cy="2841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" name="Line 50"/>
          <p:cNvSpPr>
            <a:spLocks noChangeShapeType="1"/>
          </p:cNvSpPr>
          <p:nvPr/>
        </p:nvSpPr>
        <p:spPr bwMode="auto">
          <a:xfrm>
            <a:off x="6659563" y="3141663"/>
            <a:ext cx="144145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6" name="Line 51"/>
          <p:cNvSpPr>
            <a:spLocks noChangeShapeType="1"/>
          </p:cNvSpPr>
          <p:nvPr/>
        </p:nvSpPr>
        <p:spPr bwMode="auto">
          <a:xfrm flipH="1" flipV="1">
            <a:off x="4500563" y="4797425"/>
            <a:ext cx="1584325" cy="360363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7" name="Text Box 53"/>
          <p:cNvSpPr txBox="1">
            <a:spLocks noChangeArrowheads="1"/>
          </p:cNvSpPr>
          <p:nvPr/>
        </p:nvSpPr>
        <p:spPr bwMode="auto">
          <a:xfrm>
            <a:off x="179388" y="620713"/>
            <a:ext cx="1908175" cy="835025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 dirty="0" err="1">
                <a:solidFill>
                  <a:srgbClr val="000099"/>
                </a:solidFill>
              </a:rPr>
              <a:t>FVIIa</a:t>
            </a:r>
            <a:r>
              <a:rPr lang="it-IT" sz="1600" b="1" dirty="0">
                <a:solidFill>
                  <a:srgbClr val="000099"/>
                </a:solidFill>
              </a:rPr>
              <a:t> </a:t>
            </a:r>
            <a:r>
              <a:rPr lang="it-IT" sz="1600" b="1" dirty="0" err="1">
                <a:solidFill>
                  <a:srgbClr val="000099"/>
                </a:solidFill>
              </a:rPr>
              <a:t>available</a:t>
            </a:r>
            <a:r>
              <a:rPr lang="it-IT" sz="1600" b="1" dirty="0">
                <a:solidFill>
                  <a:srgbClr val="000099"/>
                </a:solidFill>
              </a:rPr>
              <a:t> in </a:t>
            </a:r>
            <a:r>
              <a:rPr lang="it-IT" sz="1600" b="1" dirty="0" err="1">
                <a:solidFill>
                  <a:srgbClr val="000099"/>
                </a:solidFill>
              </a:rPr>
              <a:t>small</a:t>
            </a:r>
            <a:r>
              <a:rPr lang="it-IT" sz="1600" b="1" dirty="0">
                <a:solidFill>
                  <a:srgbClr val="000099"/>
                </a:solidFill>
              </a:rPr>
              <a:t> </a:t>
            </a:r>
            <a:r>
              <a:rPr lang="it-IT" sz="1600" b="1" dirty="0" err="1">
                <a:solidFill>
                  <a:srgbClr val="000099"/>
                </a:solidFill>
              </a:rPr>
              <a:t>amounts</a:t>
            </a:r>
            <a:r>
              <a:rPr lang="it-IT" sz="1600" b="1" dirty="0">
                <a:solidFill>
                  <a:srgbClr val="000099"/>
                </a:solidFill>
              </a:rPr>
              <a:t> in </a:t>
            </a:r>
            <a:r>
              <a:rPr lang="it-IT" sz="1600" b="1" dirty="0" err="1">
                <a:solidFill>
                  <a:srgbClr val="000099"/>
                </a:solidFill>
              </a:rPr>
              <a:t>circulating</a:t>
            </a:r>
            <a:r>
              <a:rPr lang="it-IT" sz="1600" b="1" dirty="0">
                <a:solidFill>
                  <a:srgbClr val="000099"/>
                </a:solidFill>
              </a:rPr>
              <a:t> </a:t>
            </a:r>
            <a:r>
              <a:rPr lang="it-IT" sz="1600" b="1" dirty="0" err="1">
                <a:solidFill>
                  <a:srgbClr val="000099"/>
                </a:solidFill>
              </a:rPr>
              <a:t>blood</a:t>
            </a:r>
            <a:endParaRPr lang="it-IT" sz="1600" b="1" dirty="0">
              <a:solidFill>
                <a:srgbClr val="000099"/>
              </a:solidFill>
            </a:endParaRPr>
          </a:p>
        </p:txBody>
      </p:sp>
      <p:sp>
        <p:nvSpPr>
          <p:cNvPr id="48" name="Rectangle 54"/>
          <p:cNvSpPr>
            <a:spLocks noChangeArrowheads="1"/>
          </p:cNvSpPr>
          <p:nvPr/>
        </p:nvSpPr>
        <p:spPr bwMode="auto">
          <a:xfrm>
            <a:off x="250825" y="3860800"/>
            <a:ext cx="5184775" cy="2857500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3" name="CasellaDiTesto 52"/>
          <p:cNvSpPr txBox="1"/>
          <p:nvPr/>
        </p:nvSpPr>
        <p:spPr>
          <a:xfrm>
            <a:off x="7358082" y="571480"/>
            <a:ext cx="178591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err="1" smtClean="0"/>
              <a:t>Activation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complex</a:t>
            </a:r>
            <a:r>
              <a:rPr lang="it-IT" dirty="0" smtClean="0"/>
              <a:t> TF-FVII</a:t>
            </a:r>
            <a:endParaRPr lang="it-IT" dirty="0"/>
          </a:p>
        </p:txBody>
      </p:sp>
      <p:cxnSp>
        <p:nvCxnSpPr>
          <p:cNvPr id="55" name="Connettore 2 54"/>
          <p:cNvCxnSpPr>
            <a:endCxn id="8" idx="3"/>
          </p:cNvCxnSpPr>
          <p:nvPr/>
        </p:nvCxnSpPr>
        <p:spPr>
          <a:xfrm flipV="1">
            <a:off x="2357422" y="1994911"/>
            <a:ext cx="1205481" cy="7911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4429124" y="1714488"/>
            <a:ext cx="7191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" name="CasellaDiTesto 56"/>
          <p:cNvSpPr txBox="1"/>
          <p:nvPr/>
        </p:nvSpPr>
        <p:spPr>
          <a:xfrm>
            <a:off x="5286380" y="1357298"/>
            <a:ext cx="128588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TF-FVII</a:t>
            </a:r>
            <a:endParaRPr lang="it-IT" sz="2800" dirty="0"/>
          </a:p>
        </p:txBody>
      </p:sp>
      <p:cxnSp>
        <p:nvCxnSpPr>
          <p:cNvPr id="63" name="Connettore 1 62"/>
          <p:cNvCxnSpPr/>
          <p:nvPr/>
        </p:nvCxnSpPr>
        <p:spPr>
          <a:xfrm flipV="1">
            <a:off x="6643702" y="1214422"/>
            <a:ext cx="714380" cy="285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/>
          <p:nvPr/>
        </p:nvCxnSpPr>
        <p:spPr>
          <a:xfrm rot="10800000" flipV="1">
            <a:off x="6072198" y="1214422"/>
            <a:ext cx="1285884" cy="1214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stCxn id="21" idx="7"/>
          </p:cNvCxnSpPr>
          <p:nvPr/>
        </p:nvCxnSpPr>
        <p:spPr>
          <a:xfrm rot="16200000" flipV="1">
            <a:off x="7731366" y="2341337"/>
            <a:ext cx="2132589" cy="2163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stCxn id="21" idx="4"/>
          </p:cNvCxnSpPr>
          <p:nvPr/>
        </p:nvCxnSpPr>
        <p:spPr>
          <a:xfrm rot="16200000" flipH="1">
            <a:off x="8056571" y="4627555"/>
            <a:ext cx="873136" cy="15902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/>
          <p:nvPr/>
        </p:nvCxnSpPr>
        <p:spPr>
          <a:xfrm rot="16200000" flipH="1">
            <a:off x="5464181" y="2108191"/>
            <a:ext cx="501654" cy="1428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1 67"/>
          <p:cNvCxnSpPr/>
          <p:nvPr/>
        </p:nvCxnSpPr>
        <p:spPr>
          <a:xfrm flipV="1">
            <a:off x="5000628" y="1928802"/>
            <a:ext cx="642942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8175" y="260350"/>
            <a:ext cx="46085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b="1" i="1" dirty="0" err="1"/>
              <a:t>Amplification</a:t>
            </a:r>
            <a:r>
              <a:rPr lang="it-IT" sz="3200" i="1" dirty="0"/>
              <a:t> 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42988" y="908050"/>
            <a:ext cx="741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dirty="0" err="1"/>
              <a:t>Small</a:t>
            </a:r>
            <a:r>
              <a:rPr lang="it-IT" sz="2800" dirty="0"/>
              <a:t> </a:t>
            </a:r>
            <a:r>
              <a:rPr lang="it-IT" sz="2800" dirty="0" err="1"/>
              <a:t>amount</a:t>
            </a:r>
            <a:r>
              <a:rPr lang="it-IT" sz="2800" dirty="0"/>
              <a:t> </a:t>
            </a:r>
            <a:r>
              <a:rPr lang="it-IT" sz="2800" dirty="0" err="1"/>
              <a:t>of</a:t>
            </a:r>
            <a:r>
              <a:rPr lang="it-IT" sz="2800" dirty="0"/>
              <a:t> </a:t>
            </a:r>
            <a:r>
              <a:rPr lang="it-IT" sz="2800" dirty="0" err="1">
                <a:solidFill>
                  <a:srgbClr val="FF0000"/>
                </a:solidFill>
              </a:rPr>
              <a:t>thrombin</a:t>
            </a:r>
            <a:r>
              <a:rPr lang="it-IT" sz="2800" b="0" dirty="0">
                <a:solidFill>
                  <a:srgbClr val="FF0000"/>
                </a:solidFill>
              </a:rPr>
              <a:t> </a:t>
            </a:r>
            <a:r>
              <a:rPr lang="it-IT" sz="2800" b="0" dirty="0"/>
              <a:t>and </a:t>
            </a:r>
            <a:r>
              <a:rPr lang="it-IT" sz="2800" b="0" dirty="0" err="1"/>
              <a:t>of</a:t>
            </a:r>
            <a:r>
              <a:rPr lang="it-IT" sz="2800" b="0" dirty="0">
                <a:solidFill>
                  <a:srgbClr val="FF0000"/>
                </a:solidFill>
              </a:rPr>
              <a:t> </a:t>
            </a:r>
            <a:r>
              <a:rPr lang="it-IT" sz="2800" dirty="0" err="1">
                <a:solidFill>
                  <a:srgbClr val="FF0000"/>
                </a:solidFill>
              </a:rPr>
              <a:t>FIXa</a:t>
            </a:r>
            <a:r>
              <a:rPr lang="it-IT" sz="2800" dirty="0">
                <a:solidFill>
                  <a:srgbClr val="FF0000"/>
                </a:solidFill>
              </a:rPr>
              <a:t> </a:t>
            </a:r>
            <a:r>
              <a:rPr lang="it-IT" sz="2800" dirty="0" err="1"/>
              <a:t>available</a:t>
            </a:r>
            <a:endParaRPr lang="it-IT" sz="28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58888" y="2565400"/>
            <a:ext cx="10080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i="1" dirty="0" err="1"/>
              <a:t>FIIa</a:t>
            </a:r>
            <a:endParaRPr lang="it-IT" sz="3200" i="1" dirty="0"/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1187450" y="2349500"/>
            <a:ext cx="914400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714612" y="2428868"/>
            <a:ext cx="12795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1" dirty="0" err="1"/>
              <a:t>breaks</a:t>
            </a:r>
            <a:endParaRPr lang="it-IT" sz="2400" b="1" i="1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924300" y="2276475"/>
            <a:ext cx="86518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i="1" dirty="0" err="1"/>
              <a:t>vWF</a:t>
            </a:r>
            <a:r>
              <a:rPr lang="it-IT" sz="2400" i="1" dirty="0"/>
              <a:t> FVIII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V="1">
            <a:off x="4859338" y="2276475"/>
            <a:ext cx="1008062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940425" y="2060575"/>
            <a:ext cx="1079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vWF</a:t>
            </a:r>
            <a:endParaRPr lang="it-IT" sz="2400" i="1" dirty="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5786446" y="3286124"/>
            <a:ext cx="1152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/>
              <a:t>FVIII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5940425" y="3068638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5940425" y="1773238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1187450" y="4581525"/>
            <a:ext cx="2211388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547813" y="4652963"/>
            <a:ext cx="1511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1" dirty="0" err="1"/>
              <a:t>Platelet</a:t>
            </a:r>
            <a:r>
              <a:rPr lang="it-IT" sz="2400" b="1" i="1" dirty="0"/>
              <a:t> FV</a:t>
            </a:r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2555875" y="5229225"/>
            <a:ext cx="3603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2916238" y="5445125"/>
            <a:ext cx="792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1" dirty="0" err="1" smtClean="0"/>
              <a:t>FVa</a:t>
            </a:r>
            <a:endParaRPr lang="it-IT" sz="2400" b="1" i="1" dirty="0"/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2843213" y="5157788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6877050" y="1628775"/>
            <a:ext cx="2016125" cy="1231106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/>
              <a:t>+ </a:t>
            </a:r>
            <a:r>
              <a:rPr lang="it-IT" sz="2400" b="1" dirty="0">
                <a:solidFill>
                  <a:srgbClr val="0000FF"/>
                </a:solidFill>
              </a:rPr>
              <a:t>stress </a:t>
            </a:r>
            <a:endParaRPr lang="it-IT" sz="2400" b="1" dirty="0"/>
          </a:p>
          <a:p>
            <a:pPr algn="ctr">
              <a:spcBef>
                <a:spcPct val="50000"/>
              </a:spcBef>
            </a:pPr>
            <a:r>
              <a:rPr lang="it-IT" sz="2000" dirty="0"/>
              <a:t>Cross </a:t>
            </a:r>
            <a:r>
              <a:rPr lang="it-IT" sz="2000" dirty="0" err="1"/>
              <a:t>links</a:t>
            </a:r>
            <a:r>
              <a:rPr lang="it-IT" sz="2000" dirty="0"/>
              <a:t> </a:t>
            </a:r>
            <a:r>
              <a:rPr lang="it-IT" sz="2000" dirty="0" err="1"/>
              <a:t>among</a:t>
            </a:r>
            <a:r>
              <a:rPr lang="it-IT" sz="2000" dirty="0"/>
              <a:t> </a:t>
            </a:r>
            <a:r>
              <a:rPr lang="it-IT" sz="2000" dirty="0" err="1"/>
              <a:t>platelets</a:t>
            </a:r>
            <a:endParaRPr lang="it-IT" sz="2000" dirty="0"/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2428860" y="3357562"/>
            <a:ext cx="1152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/>
              <a:t>FXI</a:t>
            </a:r>
          </a:p>
        </p:txBody>
      </p:sp>
      <p:sp>
        <p:nvSpPr>
          <p:cNvPr id="20" name="Oval 22"/>
          <p:cNvSpPr>
            <a:spLocks noChangeArrowheads="1"/>
          </p:cNvSpPr>
          <p:nvPr/>
        </p:nvSpPr>
        <p:spPr bwMode="auto">
          <a:xfrm>
            <a:off x="2627313" y="3213100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 flipH="1" flipV="1">
            <a:off x="1979613" y="3213100"/>
            <a:ext cx="6477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 flipH="1">
            <a:off x="1619250" y="3213100"/>
            <a:ext cx="360363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971550" y="4149725"/>
            <a:ext cx="936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1" dirty="0" err="1"/>
              <a:t>FXIa</a:t>
            </a:r>
            <a:endParaRPr lang="it-IT" sz="2400" b="1" i="1" dirty="0"/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971550" y="3860800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5" name="Text Box 27"/>
          <p:cNvSpPr txBox="1">
            <a:spLocks noChangeArrowheads="1"/>
          </p:cNvSpPr>
          <p:nvPr/>
        </p:nvSpPr>
        <p:spPr bwMode="auto">
          <a:xfrm>
            <a:off x="4572000" y="3571876"/>
            <a:ext cx="936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i="1" dirty="0" err="1"/>
              <a:t>FIIa</a:t>
            </a:r>
            <a:endParaRPr lang="it-IT" sz="3200" i="1" dirty="0"/>
          </a:p>
        </p:txBody>
      </p:sp>
      <p:sp>
        <p:nvSpPr>
          <p:cNvPr id="26" name="Oval 28"/>
          <p:cNvSpPr>
            <a:spLocks noChangeArrowheads="1"/>
          </p:cNvSpPr>
          <p:nvPr/>
        </p:nvSpPr>
        <p:spPr bwMode="auto">
          <a:xfrm>
            <a:off x="4572000" y="3429000"/>
            <a:ext cx="914400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6000760" y="4429132"/>
            <a:ext cx="12239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1" dirty="0" err="1"/>
              <a:t>FVIIIa</a:t>
            </a:r>
            <a:endParaRPr lang="it-IT" sz="2400" b="1" i="1" dirty="0"/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6156325" y="422116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 flipH="1">
            <a:off x="5435600" y="3789363"/>
            <a:ext cx="5762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0" name="Line 32"/>
          <p:cNvSpPr>
            <a:spLocks noChangeShapeType="1"/>
          </p:cNvSpPr>
          <p:nvPr/>
        </p:nvSpPr>
        <p:spPr bwMode="auto">
          <a:xfrm>
            <a:off x="5435600" y="4076700"/>
            <a:ext cx="7207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>
            <a:off x="1042988" y="4581525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1042988" y="6165850"/>
            <a:ext cx="2520950" cy="461665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produces</a:t>
            </a:r>
            <a:r>
              <a:rPr lang="it-IT" sz="2400" i="1" dirty="0"/>
              <a:t> more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3428992" y="6143644"/>
            <a:ext cx="1150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1" dirty="0" err="1"/>
              <a:t>FIXa</a:t>
            </a:r>
            <a:endParaRPr lang="it-IT" sz="2400" b="1" i="1" dirty="0"/>
          </a:p>
        </p:txBody>
      </p:sp>
      <p:sp>
        <p:nvSpPr>
          <p:cNvPr id="34" name="Oval 36"/>
          <p:cNvSpPr>
            <a:spLocks noChangeArrowheads="1"/>
          </p:cNvSpPr>
          <p:nvPr/>
        </p:nvSpPr>
        <p:spPr bwMode="auto">
          <a:xfrm>
            <a:off x="3492500" y="5943600"/>
            <a:ext cx="935038" cy="9144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" name="Text Box 37"/>
          <p:cNvSpPr txBox="1">
            <a:spLocks noChangeArrowheads="1"/>
          </p:cNvSpPr>
          <p:nvPr/>
        </p:nvSpPr>
        <p:spPr bwMode="auto">
          <a:xfrm>
            <a:off x="5148263" y="5516563"/>
            <a:ext cx="3455987" cy="122555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err="1"/>
              <a:t>Platelets</a:t>
            </a:r>
            <a:r>
              <a:rPr lang="it-IT" sz="2400" dirty="0"/>
              <a:t> are </a:t>
            </a:r>
            <a:r>
              <a:rPr lang="it-IT" sz="2400" b="1" dirty="0" err="1">
                <a:solidFill>
                  <a:srgbClr val="FF0000"/>
                </a:solidFill>
              </a:rPr>
              <a:t>activated</a:t>
            </a:r>
            <a:r>
              <a:rPr lang="it-IT" sz="2400" dirty="0"/>
              <a:t> and </a:t>
            </a:r>
            <a:r>
              <a:rPr lang="it-IT" sz="2400" dirty="0" err="1"/>
              <a:t>release</a:t>
            </a:r>
            <a:r>
              <a:rPr lang="it-IT" sz="2400" dirty="0"/>
              <a:t> the </a:t>
            </a:r>
            <a:r>
              <a:rPr lang="it-IT" sz="2400" dirty="0" err="1"/>
              <a:t>contents</a:t>
            </a:r>
            <a:r>
              <a:rPr lang="it-IT" sz="2400" dirty="0"/>
              <a:t> </a:t>
            </a:r>
            <a:r>
              <a:rPr lang="it-IT" sz="2400" dirty="0" err="1"/>
              <a:t>of</a:t>
            </a:r>
            <a:r>
              <a:rPr lang="it-IT" sz="2400" dirty="0"/>
              <a:t> </a:t>
            </a:r>
            <a:r>
              <a:rPr lang="it-IT" sz="2400" b="1" dirty="0" err="1">
                <a:solidFill>
                  <a:srgbClr val="0000FF"/>
                </a:solidFill>
              </a:rPr>
              <a:t>granules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>
            <a:off x="4859338" y="2565400"/>
            <a:ext cx="1081087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1042988" y="1557338"/>
            <a:ext cx="3960812" cy="461665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>
                <a:solidFill>
                  <a:srgbClr val="0000FF"/>
                </a:solidFill>
              </a:rPr>
              <a:t>Three </a:t>
            </a:r>
            <a:r>
              <a:rPr lang="it-IT" sz="2400" b="1" dirty="0" err="1">
                <a:solidFill>
                  <a:srgbClr val="0000FF"/>
                </a:solidFill>
              </a:rPr>
              <a:t>actions</a:t>
            </a:r>
            <a:r>
              <a:rPr lang="it-IT" sz="2400" b="1" dirty="0">
                <a:solidFill>
                  <a:srgbClr val="0000FF"/>
                </a:solidFill>
              </a:rPr>
              <a:t> </a:t>
            </a:r>
            <a:r>
              <a:rPr lang="it-IT" sz="2400" b="1" dirty="0" err="1">
                <a:solidFill>
                  <a:srgbClr val="0000FF"/>
                </a:solidFill>
              </a:rPr>
              <a:t>of</a:t>
            </a:r>
            <a:r>
              <a:rPr lang="it-IT" sz="2400" b="1" dirty="0">
                <a:solidFill>
                  <a:srgbClr val="0000FF"/>
                </a:solidFill>
              </a:rPr>
              <a:t> </a:t>
            </a:r>
            <a:r>
              <a:rPr lang="it-IT" sz="2400" b="1" dirty="0" err="1">
                <a:solidFill>
                  <a:srgbClr val="0000FF"/>
                </a:solidFill>
              </a:rPr>
              <a:t>thrombin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38" name="Text Box 40"/>
          <p:cNvSpPr txBox="1">
            <a:spLocks noChangeArrowheads="1"/>
          </p:cNvSpPr>
          <p:nvPr/>
        </p:nvSpPr>
        <p:spPr bwMode="auto">
          <a:xfrm>
            <a:off x="2143108" y="2500306"/>
            <a:ext cx="5762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9" name="Text Box 41"/>
          <p:cNvSpPr txBox="1">
            <a:spLocks noChangeArrowheads="1"/>
          </p:cNvSpPr>
          <p:nvPr/>
        </p:nvSpPr>
        <p:spPr bwMode="auto">
          <a:xfrm>
            <a:off x="2124075" y="3933825"/>
            <a:ext cx="647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40" name="Text Box 42"/>
          <p:cNvSpPr txBox="1">
            <a:spLocks noChangeArrowheads="1"/>
          </p:cNvSpPr>
          <p:nvPr/>
        </p:nvSpPr>
        <p:spPr bwMode="auto">
          <a:xfrm>
            <a:off x="1187450" y="3284538"/>
            <a:ext cx="647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1" name="Oval 43"/>
          <p:cNvSpPr>
            <a:spLocks noChangeArrowheads="1"/>
          </p:cNvSpPr>
          <p:nvPr/>
        </p:nvSpPr>
        <p:spPr bwMode="auto">
          <a:xfrm>
            <a:off x="2071670" y="2285992"/>
            <a:ext cx="647700" cy="914400"/>
          </a:xfrm>
          <a:prstGeom prst="ellips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2" name="Oval 44"/>
          <p:cNvSpPr>
            <a:spLocks noChangeArrowheads="1"/>
          </p:cNvSpPr>
          <p:nvPr/>
        </p:nvSpPr>
        <p:spPr bwMode="auto">
          <a:xfrm>
            <a:off x="2051050" y="3789363"/>
            <a:ext cx="576263" cy="792162"/>
          </a:xfrm>
          <a:prstGeom prst="ellips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3" name="Oval 45"/>
          <p:cNvSpPr>
            <a:spLocks noChangeArrowheads="1"/>
          </p:cNvSpPr>
          <p:nvPr/>
        </p:nvSpPr>
        <p:spPr bwMode="auto">
          <a:xfrm>
            <a:off x="1187450" y="3141663"/>
            <a:ext cx="576263" cy="792162"/>
          </a:xfrm>
          <a:prstGeom prst="ellips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4" name="Line 46"/>
          <p:cNvSpPr>
            <a:spLocks noChangeShapeType="1"/>
          </p:cNvSpPr>
          <p:nvPr/>
        </p:nvSpPr>
        <p:spPr bwMode="auto">
          <a:xfrm>
            <a:off x="1763713" y="3141663"/>
            <a:ext cx="863600" cy="158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" name="CasellaDiTesto 44"/>
          <p:cNvSpPr txBox="1"/>
          <p:nvPr/>
        </p:nvSpPr>
        <p:spPr>
          <a:xfrm>
            <a:off x="4143372" y="3286124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and</a:t>
            </a:r>
            <a:endParaRPr lang="it-IT" sz="2400" b="1" dirty="0"/>
          </a:p>
        </p:txBody>
      </p:sp>
      <p:sp>
        <p:nvSpPr>
          <p:cNvPr id="50" name="Arco 49"/>
          <p:cNvSpPr/>
          <p:nvPr/>
        </p:nvSpPr>
        <p:spPr>
          <a:xfrm>
            <a:off x="2714612" y="2285992"/>
            <a:ext cx="771524" cy="700086"/>
          </a:xfrm>
          <a:prstGeom prst="arc">
            <a:avLst>
              <a:gd name="adj1" fmla="val 11271204"/>
              <a:gd name="adj2" fmla="val 20301111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2" name="Connettore 1 51"/>
          <p:cNvCxnSpPr/>
          <p:nvPr/>
        </p:nvCxnSpPr>
        <p:spPr>
          <a:xfrm>
            <a:off x="2714612" y="2928934"/>
            <a:ext cx="1571636" cy="50006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rrowheads="1"/>
          </p:cNvSpPr>
          <p:nvPr/>
        </p:nvSpPr>
        <p:spPr bwMode="auto">
          <a:xfrm>
            <a:off x="1835150" y="3284538"/>
            <a:ext cx="3889375" cy="1490662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357422" y="3571876"/>
            <a:ext cx="28797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i="1" dirty="0" err="1"/>
              <a:t>activated</a:t>
            </a:r>
            <a:r>
              <a:rPr lang="it-IT" sz="3200" i="1" dirty="0"/>
              <a:t> </a:t>
            </a:r>
            <a:r>
              <a:rPr lang="it-IT" sz="3200" i="1" dirty="0" err="1"/>
              <a:t>platelet</a:t>
            </a:r>
            <a:endParaRPr lang="it-IT" sz="3200" i="1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403350" y="2349500"/>
            <a:ext cx="23050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FVIIIa</a:t>
            </a:r>
            <a:r>
              <a:rPr lang="it-IT" sz="2400" i="1" dirty="0"/>
              <a:t> + </a:t>
            </a:r>
            <a:r>
              <a:rPr lang="it-IT" sz="2400" i="1" dirty="0" err="1"/>
              <a:t>FIXa</a:t>
            </a:r>
            <a:r>
              <a:rPr lang="it-IT" sz="2400" i="1" dirty="0"/>
              <a:t> </a:t>
            </a:r>
            <a:r>
              <a:rPr lang="it-IT" sz="2400" b="1" i="1" dirty="0" err="1">
                <a:solidFill>
                  <a:srgbClr val="0000FF"/>
                </a:solidFill>
              </a:rPr>
              <a:t>tenase</a:t>
            </a:r>
            <a:endParaRPr lang="it-IT" sz="2400" b="1" i="1" dirty="0">
              <a:solidFill>
                <a:srgbClr val="0000FF"/>
              </a:solidFill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1476375" y="1916113"/>
            <a:ext cx="2087563" cy="1490662"/>
          </a:xfrm>
          <a:prstGeom prst="ellips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411413" y="476250"/>
            <a:ext cx="4248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b="1" i="1" dirty="0" err="1"/>
              <a:t>Propagation</a:t>
            </a:r>
            <a:r>
              <a:rPr lang="it-IT" sz="3200" i="1" dirty="0"/>
              <a:t> 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857620" y="1357298"/>
            <a:ext cx="792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/>
              <a:t>FX</a:t>
            </a:r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3851275" y="1196975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59338" y="2492375"/>
            <a:ext cx="25209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FVa</a:t>
            </a:r>
            <a:r>
              <a:rPr lang="it-IT" sz="2400" i="1" dirty="0"/>
              <a:t> + </a:t>
            </a:r>
            <a:r>
              <a:rPr lang="it-IT" sz="2400" i="1" dirty="0" err="1"/>
              <a:t>FXa</a:t>
            </a:r>
            <a:r>
              <a:rPr lang="it-IT" sz="2400" i="1" dirty="0"/>
              <a:t> </a:t>
            </a:r>
            <a:r>
              <a:rPr lang="it-IT" sz="2400" b="1" i="1" dirty="0" err="1">
                <a:solidFill>
                  <a:srgbClr val="0000FF"/>
                </a:solidFill>
              </a:rPr>
              <a:t>prothrombinase</a:t>
            </a:r>
            <a:endParaRPr lang="it-IT" sz="2400" b="1" i="1" dirty="0">
              <a:solidFill>
                <a:srgbClr val="0000FF"/>
              </a:solidFill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500563" y="2420938"/>
            <a:ext cx="2952750" cy="1130300"/>
          </a:xfrm>
          <a:prstGeom prst="ellips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715140" y="3857628"/>
            <a:ext cx="10080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i="1" dirty="0"/>
              <a:t>FII</a:t>
            </a:r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6804025" y="3644900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H="1">
            <a:off x="3635375" y="1989138"/>
            <a:ext cx="2889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3635375" y="2420938"/>
            <a:ext cx="86518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6877050" y="5013325"/>
            <a:ext cx="11509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i="1" dirty="0" err="1"/>
              <a:t>FIIa</a:t>
            </a:r>
            <a:endParaRPr lang="it-IT" sz="3200" i="1" dirty="0"/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6732588" y="479742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 flipH="1" flipV="1">
            <a:off x="6372225" y="3644900"/>
            <a:ext cx="4318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>
            <a:off x="6372225" y="3644900"/>
            <a:ext cx="431800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116013" y="5300663"/>
            <a:ext cx="4176712" cy="52322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i="1" dirty="0"/>
              <a:t>more </a:t>
            </a:r>
            <a:r>
              <a:rPr lang="it-IT" sz="2800" i="1" dirty="0" err="1"/>
              <a:t>FVa</a:t>
            </a:r>
            <a:r>
              <a:rPr lang="it-IT" sz="2800" i="1" dirty="0"/>
              <a:t> </a:t>
            </a:r>
            <a:r>
              <a:rPr lang="it-IT" sz="2800" i="1" dirty="0" err="1"/>
              <a:t>is</a:t>
            </a:r>
            <a:r>
              <a:rPr lang="it-IT" sz="2800" i="1" dirty="0"/>
              <a:t> </a:t>
            </a:r>
            <a:r>
              <a:rPr lang="it-IT" sz="2800" i="1" dirty="0" err="1"/>
              <a:t>produced</a:t>
            </a:r>
            <a:r>
              <a:rPr lang="it-IT" sz="2800" i="1" dirty="0"/>
              <a:t> ETC.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4859338" y="6165850"/>
            <a:ext cx="4033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 err="1"/>
              <a:t>To</a:t>
            </a:r>
            <a:r>
              <a:rPr lang="it-IT" sz="2800" b="1" dirty="0"/>
              <a:t> </a:t>
            </a:r>
            <a:r>
              <a:rPr lang="it-IT" sz="2800" b="1" dirty="0" err="1"/>
              <a:t>fibrin</a:t>
            </a:r>
            <a:r>
              <a:rPr lang="it-IT" sz="2800" b="1" dirty="0"/>
              <a:t> production …</a:t>
            </a:r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3708400" y="47244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3500438"/>
            <a:ext cx="9366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i="1" dirty="0" err="1"/>
              <a:t>FIIa</a:t>
            </a:r>
            <a:endParaRPr lang="it-IT" sz="2800" i="1" dirty="0"/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1258888" y="3357563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476375" y="1412875"/>
            <a:ext cx="720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/>
              <a:t>FI</a:t>
            </a: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1331913" y="1125538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643174" y="2214554"/>
            <a:ext cx="10080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i="1" dirty="0" err="1"/>
              <a:t>FIa</a:t>
            </a:r>
            <a:endParaRPr lang="it-IT" sz="3200" i="1" dirty="0"/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2700338" y="2133600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1763713" y="2060575"/>
            <a:ext cx="71437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V="1">
            <a:off x="1835150" y="2781300"/>
            <a:ext cx="792163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4932363" y="19161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5148263" y="21320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5364163" y="23479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5580063" y="25638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5795963" y="27797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 flipV="1">
            <a:off x="4787900" y="2060575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 flipV="1">
            <a:off x="5003800" y="2276475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 flipV="1">
            <a:off x="5219700" y="2492375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 flipV="1">
            <a:off x="5435600" y="2708275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V="1">
            <a:off x="5651500" y="2924175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 flipV="1">
            <a:off x="4500563" y="4365625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 flipV="1">
            <a:off x="4787900" y="4652963"/>
            <a:ext cx="7207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 flipV="1">
            <a:off x="5003800" y="4941888"/>
            <a:ext cx="7207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 flipV="1">
            <a:off x="5292725" y="5229225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4787900" y="443706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>
            <a:off x="5003800" y="465296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>
            <a:off x="5219700" y="486886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>
            <a:off x="5435600" y="508476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>
            <a:off x="5651500" y="530066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>
            <a:off x="4859338" y="4652963"/>
            <a:ext cx="144462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0" name="Line 32"/>
          <p:cNvSpPr>
            <a:spLocks noChangeShapeType="1"/>
          </p:cNvSpPr>
          <p:nvPr/>
        </p:nvSpPr>
        <p:spPr bwMode="auto">
          <a:xfrm>
            <a:off x="4716463" y="4868863"/>
            <a:ext cx="287337" cy="4333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>
            <a:off x="5076825" y="5013325"/>
            <a:ext cx="287338" cy="4333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>
            <a:off x="5508625" y="5084763"/>
            <a:ext cx="287338" cy="4333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>
            <a:off x="5219700" y="5589588"/>
            <a:ext cx="287338" cy="4333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4" name="Text Box 36"/>
          <p:cNvSpPr txBox="1">
            <a:spLocks noChangeArrowheads="1"/>
          </p:cNvSpPr>
          <p:nvPr/>
        </p:nvSpPr>
        <p:spPr bwMode="auto">
          <a:xfrm>
            <a:off x="2771775" y="5734050"/>
            <a:ext cx="936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/>
              <a:t>FXIII</a:t>
            </a:r>
          </a:p>
        </p:txBody>
      </p:sp>
      <p:sp>
        <p:nvSpPr>
          <p:cNvPr id="35" name="Oval 37"/>
          <p:cNvSpPr>
            <a:spLocks noChangeArrowheads="1"/>
          </p:cNvSpPr>
          <p:nvPr/>
        </p:nvSpPr>
        <p:spPr bwMode="auto">
          <a:xfrm>
            <a:off x="2771775" y="5445125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6" name="Text Box 38"/>
          <p:cNvSpPr txBox="1">
            <a:spLocks noChangeArrowheads="1"/>
          </p:cNvSpPr>
          <p:nvPr/>
        </p:nvSpPr>
        <p:spPr bwMode="auto">
          <a:xfrm>
            <a:off x="2771775" y="4437063"/>
            <a:ext cx="1008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err="1"/>
              <a:t>FXIIIa</a:t>
            </a:r>
            <a:endParaRPr lang="it-IT" sz="2400" i="1" dirty="0"/>
          </a:p>
        </p:txBody>
      </p:sp>
      <p:sp>
        <p:nvSpPr>
          <p:cNvPr id="37" name="Oval 39"/>
          <p:cNvSpPr>
            <a:spLocks noChangeArrowheads="1"/>
          </p:cNvSpPr>
          <p:nvPr/>
        </p:nvSpPr>
        <p:spPr bwMode="auto">
          <a:xfrm>
            <a:off x="2843213" y="4221163"/>
            <a:ext cx="914400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H="1" flipV="1">
            <a:off x="1979612" y="4292600"/>
            <a:ext cx="877875" cy="13509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>
            <a:off x="1979613" y="4292600"/>
            <a:ext cx="7921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0" name="Line 42"/>
          <p:cNvSpPr>
            <a:spLocks noChangeShapeType="1"/>
          </p:cNvSpPr>
          <p:nvPr/>
        </p:nvSpPr>
        <p:spPr bwMode="auto">
          <a:xfrm>
            <a:off x="3851275" y="4724400"/>
            <a:ext cx="7207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>
            <a:off x="3924300" y="2565400"/>
            <a:ext cx="7207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2" name="Text Box 44"/>
          <p:cNvSpPr txBox="1">
            <a:spLocks noChangeArrowheads="1"/>
          </p:cNvSpPr>
          <p:nvPr/>
        </p:nvSpPr>
        <p:spPr bwMode="auto">
          <a:xfrm>
            <a:off x="6804025" y="2492375"/>
            <a:ext cx="1439863" cy="954107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i="1" dirty="0" err="1"/>
              <a:t>Fibrin</a:t>
            </a:r>
            <a:r>
              <a:rPr lang="it-IT" sz="2800" i="1" dirty="0"/>
              <a:t> network</a:t>
            </a:r>
          </a:p>
        </p:txBody>
      </p:sp>
      <p:sp>
        <p:nvSpPr>
          <p:cNvPr id="43" name="Text Box 45"/>
          <p:cNvSpPr txBox="1">
            <a:spLocks noChangeArrowheads="1"/>
          </p:cNvSpPr>
          <p:nvPr/>
        </p:nvSpPr>
        <p:spPr bwMode="auto">
          <a:xfrm>
            <a:off x="6659563" y="4724400"/>
            <a:ext cx="1944687" cy="52322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i="1" dirty="0"/>
              <a:t>cross </a:t>
            </a:r>
            <a:r>
              <a:rPr lang="it-IT" sz="2800" i="1" dirty="0" err="1"/>
              <a:t>links</a:t>
            </a:r>
            <a:endParaRPr lang="it-IT" sz="2800" i="1" dirty="0"/>
          </a:p>
        </p:txBody>
      </p:sp>
      <p:sp>
        <p:nvSpPr>
          <p:cNvPr id="44" name="Text Box 46"/>
          <p:cNvSpPr txBox="1">
            <a:spLocks noChangeArrowheads="1"/>
          </p:cNvSpPr>
          <p:nvPr/>
        </p:nvSpPr>
        <p:spPr bwMode="auto">
          <a:xfrm>
            <a:off x="3276600" y="908050"/>
            <a:ext cx="2879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dirty="0" err="1"/>
              <a:t>Fibrin</a:t>
            </a:r>
            <a:r>
              <a:rPr lang="it-IT" sz="2800" b="1" dirty="0"/>
              <a:t> production</a:t>
            </a:r>
          </a:p>
        </p:txBody>
      </p: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427538" y="6092825"/>
            <a:ext cx="2447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err="1"/>
              <a:t>Consolidation</a:t>
            </a:r>
            <a:r>
              <a:rPr lang="it-IT" dirty="0"/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187450" y="1628775"/>
            <a:ext cx="15113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err="1"/>
              <a:t>thrombin</a:t>
            </a:r>
            <a:endParaRPr lang="it-IT" sz="2400" b="1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39750" y="2133600"/>
            <a:ext cx="2663825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err="1"/>
              <a:t>Endothelium</a:t>
            </a:r>
            <a:r>
              <a:rPr lang="it-IT" sz="2400" b="1" dirty="0"/>
              <a:t>  TM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51050" y="549275"/>
            <a:ext cx="4897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b="1" dirty="0" err="1"/>
              <a:t>termination</a:t>
            </a:r>
            <a:endParaRPr lang="it-IT" sz="3200" b="1" dirty="0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3635375" y="1844675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435600" y="1628775"/>
            <a:ext cx="865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/>
              <a:t>TAFI</a:t>
            </a: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5435600" y="1412875"/>
            <a:ext cx="914400" cy="914400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372225" y="1700213"/>
            <a:ext cx="2160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/>
              <a:t>(</a:t>
            </a:r>
            <a:r>
              <a:rPr lang="it-IT" sz="2000" b="1" dirty="0" err="1"/>
              <a:t>protects</a:t>
            </a:r>
            <a:r>
              <a:rPr lang="it-IT" sz="2000" b="1" dirty="0"/>
              <a:t> </a:t>
            </a:r>
            <a:r>
              <a:rPr lang="it-IT" sz="2000" b="1" dirty="0" err="1"/>
              <a:t>fibrin</a:t>
            </a:r>
            <a:r>
              <a:rPr lang="it-IT" sz="2000" b="1" dirty="0"/>
              <a:t>)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827088" y="3644900"/>
            <a:ext cx="720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/>
              <a:t>PC</a:t>
            </a: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684213" y="3429000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V="1">
            <a:off x="1258888" y="2636838"/>
            <a:ext cx="649287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555875" y="3500438"/>
            <a:ext cx="86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/>
              <a:t>APC</a:t>
            </a: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2484438" y="3213100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1908175" y="2636838"/>
            <a:ext cx="719138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3635375" y="364490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3635375" y="3789363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4067175" y="3141663"/>
            <a:ext cx="720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/>
              <a:t>PS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5508625" y="3213100"/>
            <a:ext cx="936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Va   VIIIa  </a:t>
            </a:r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V="1">
            <a:off x="5435600" y="3357563"/>
            <a:ext cx="936625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>
            <a:off x="5508625" y="3213100"/>
            <a:ext cx="719138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 flipV="1">
            <a:off x="5364163" y="3716338"/>
            <a:ext cx="936625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>
            <a:off x="5508625" y="3573463"/>
            <a:ext cx="719138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971550" y="4868863"/>
            <a:ext cx="107950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dirty="0"/>
              <a:t>AT III</a:t>
            </a:r>
          </a:p>
        </p:txBody>
      </p:sp>
      <p:sp>
        <p:nvSpPr>
          <p:cNvPr id="24" name="Text Box 26"/>
          <p:cNvSpPr txBox="1">
            <a:spLocks noChangeArrowheads="1"/>
          </p:cNvSpPr>
          <p:nvPr/>
        </p:nvSpPr>
        <p:spPr bwMode="auto">
          <a:xfrm>
            <a:off x="1042988" y="5734050"/>
            <a:ext cx="1008062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/>
              <a:t>TFPI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>
            <a:off x="2411413" y="5084763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>
            <a:off x="2411413" y="5229225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4140200" y="4941888"/>
            <a:ext cx="4392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FIXa, FXa, FXIa, FXIIa, (FIIA)</a:t>
            </a:r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 flipV="1">
            <a:off x="4140200" y="4941888"/>
            <a:ext cx="3744913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>
            <a:off x="3995738" y="4941888"/>
            <a:ext cx="4032250" cy="5032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0" name="Line 32"/>
          <p:cNvSpPr>
            <a:spLocks noChangeShapeType="1"/>
          </p:cNvSpPr>
          <p:nvPr/>
        </p:nvSpPr>
        <p:spPr bwMode="auto">
          <a:xfrm>
            <a:off x="2411413" y="5805488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>
            <a:off x="2411413" y="6021388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4067175" y="5734050"/>
            <a:ext cx="3024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FXa, TF+FVIIa</a:t>
            </a:r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 flipV="1">
            <a:off x="4067175" y="5734050"/>
            <a:ext cx="2376488" cy="5032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4" name="Line 36"/>
          <p:cNvSpPr>
            <a:spLocks noChangeShapeType="1"/>
          </p:cNvSpPr>
          <p:nvPr/>
        </p:nvSpPr>
        <p:spPr bwMode="auto">
          <a:xfrm>
            <a:off x="4140200" y="5734050"/>
            <a:ext cx="2232025" cy="574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5" name="Text Box 37"/>
          <p:cNvSpPr txBox="1">
            <a:spLocks noChangeArrowheads="1"/>
          </p:cNvSpPr>
          <p:nvPr/>
        </p:nvSpPr>
        <p:spPr bwMode="auto">
          <a:xfrm>
            <a:off x="5076825" y="2276475"/>
            <a:ext cx="2735263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 err="1" smtClean="0"/>
              <a:t>Thrombin</a:t>
            </a:r>
            <a:r>
              <a:rPr lang="it-IT" sz="2000" b="1" dirty="0" smtClean="0"/>
              <a:t> </a:t>
            </a:r>
            <a:r>
              <a:rPr lang="it-IT" sz="2000" b="1" dirty="0" err="1"/>
              <a:t>Activatable</a:t>
            </a:r>
            <a:r>
              <a:rPr lang="it-IT" sz="2000" b="1" dirty="0"/>
              <a:t> </a:t>
            </a:r>
            <a:r>
              <a:rPr lang="it-IT" sz="2000" b="1" dirty="0" err="1"/>
              <a:t>Fibrinolysis</a:t>
            </a:r>
            <a:r>
              <a:rPr lang="it-IT" sz="2000" b="1" dirty="0"/>
              <a:t> </a:t>
            </a:r>
            <a:r>
              <a:rPr lang="it-IT" sz="2000" b="1" dirty="0" err="1"/>
              <a:t>Inhibitor</a:t>
            </a:r>
            <a:endParaRPr lang="it-IT" sz="2000" b="1" dirty="0"/>
          </a:p>
        </p:txBody>
      </p:sp>
      <p:sp>
        <p:nvSpPr>
          <p:cNvPr id="36" name="Text Box 38"/>
          <p:cNvSpPr txBox="1">
            <a:spLocks noChangeArrowheads="1"/>
          </p:cNvSpPr>
          <p:nvPr/>
        </p:nvSpPr>
        <p:spPr bwMode="auto">
          <a:xfrm>
            <a:off x="0" y="6237288"/>
            <a:ext cx="370840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dirty="0" err="1"/>
              <a:t>Tissue</a:t>
            </a:r>
            <a:r>
              <a:rPr lang="it-IT" sz="2000" b="1" dirty="0"/>
              <a:t> </a:t>
            </a:r>
            <a:r>
              <a:rPr lang="it-IT" sz="2000" b="1" dirty="0" err="1"/>
              <a:t>Factor</a:t>
            </a:r>
            <a:r>
              <a:rPr lang="it-IT" sz="2000" b="1" dirty="0"/>
              <a:t> </a:t>
            </a:r>
            <a:r>
              <a:rPr lang="it-IT" sz="2000" b="1" dirty="0" err="1"/>
              <a:t>Pathway</a:t>
            </a:r>
            <a:r>
              <a:rPr lang="it-IT" sz="2000" b="1" dirty="0"/>
              <a:t> </a:t>
            </a:r>
            <a:r>
              <a:rPr lang="it-IT" sz="2000" b="1" dirty="0" err="1"/>
              <a:t>Inhibitor</a:t>
            </a:r>
            <a:endParaRPr lang="it-IT" sz="2000" b="1" dirty="0"/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1979613" y="4581525"/>
            <a:ext cx="2232025" cy="40011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dirty="0" err="1">
                <a:solidFill>
                  <a:srgbClr val="0000FF"/>
                </a:solidFill>
              </a:rPr>
              <a:t>Heparin</a:t>
            </a:r>
            <a:r>
              <a:rPr lang="it-IT" sz="2000" b="1" dirty="0">
                <a:solidFill>
                  <a:srgbClr val="0000FF"/>
                </a:solidFill>
              </a:rPr>
              <a:t> </a:t>
            </a:r>
            <a:r>
              <a:rPr lang="it-IT" sz="2000" b="1" dirty="0" err="1">
                <a:solidFill>
                  <a:srgbClr val="0000FF"/>
                </a:solidFill>
              </a:rPr>
              <a:t>enhanced</a:t>
            </a:r>
            <a:endParaRPr lang="it-IT" sz="2000" b="1" dirty="0">
              <a:solidFill>
                <a:srgbClr val="0000FF"/>
              </a:solidFill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3571868" y="1428736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activates</a:t>
            </a:r>
            <a:endParaRPr lang="it-IT" sz="2400" dirty="0"/>
          </a:p>
        </p:txBody>
      </p:sp>
      <p:sp>
        <p:nvSpPr>
          <p:cNvPr id="39" name="Parentesi graffa chiusa 38"/>
          <p:cNvSpPr/>
          <p:nvPr/>
        </p:nvSpPr>
        <p:spPr>
          <a:xfrm>
            <a:off x="3286116" y="1571612"/>
            <a:ext cx="357190" cy="914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051050" y="260350"/>
            <a:ext cx="4968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dirty="0" err="1"/>
              <a:t>fibrinolysis</a:t>
            </a:r>
            <a:endParaRPr lang="it-IT" sz="2800" b="1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1187450" y="170021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1403350" y="191611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1619250" y="213201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1835150" y="234791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2051050" y="256381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1476375" y="1484313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1763713" y="1484313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2124075" y="1484313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2484438" y="1484313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2916238" y="1484313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3203575" y="2060575"/>
            <a:ext cx="144463" cy="122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4067175" y="1341438"/>
            <a:ext cx="144463" cy="122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4211638" y="981075"/>
            <a:ext cx="446405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err="1"/>
              <a:t>Plasminogen</a:t>
            </a:r>
            <a:r>
              <a:rPr lang="it-IT" sz="2400" dirty="0"/>
              <a:t> (</a:t>
            </a:r>
            <a:r>
              <a:rPr lang="it-IT" sz="2400" dirty="0" err="1"/>
              <a:t>accumulated</a:t>
            </a:r>
            <a:r>
              <a:rPr lang="it-IT" sz="2400" dirty="0"/>
              <a:t> </a:t>
            </a:r>
            <a:r>
              <a:rPr lang="it-IT" sz="2400" dirty="0" err="1"/>
              <a:t>during</a:t>
            </a:r>
            <a:r>
              <a:rPr lang="it-IT" sz="2400" dirty="0"/>
              <a:t> the </a:t>
            </a:r>
            <a:r>
              <a:rPr lang="it-IT" sz="2400" dirty="0" err="1"/>
              <a:t>thrombus</a:t>
            </a:r>
            <a:r>
              <a:rPr lang="it-IT" sz="2400" dirty="0"/>
              <a:t> </a:t>
            </a:r>
            <a:r>
              <a:rPr lang="it-IT" sz="2400" dirty="0" err="1" smtClean="0"/>
              <a:t>growth</a:t>
            </a:r>
            <a:r>
              <a:rPr lang="it-IT" sz="2400" dirty="0"/>
              <a:t>)</a:t>
            </a: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3635375" y="2492375"/>
            <a:ext cx="144463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5286380" y="2500306"/>
            <a:ext cx="142876" cy="14287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4859338" y="2349500"/>
            <a:ext cx="4033837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dirty="0"/>
              <a:t>TAFI </a:t>
            </a:r>
            <a:r>
              <a:rPr lang="it-IT" sz="2000" dirty="0"/>
              <a:t>(</a:t>
            </a:r>
            <a:r>
              <a:rPr lang="it-IT" sz="2000" dirty="0" err="1"/>
              <a:t>Thrombin</a:t>
            </a:r>
            <a:r>
              <a:rPr lang="it-IT" sz="2000" dirty="0"/>
              <a:t> </a:t>
            </a:r>
            <a:r>
              <a:rPr lang="it-IT" sz="2000" dirty="0" err="1"/>
              <a:t>Activatable</a:t>
            </a:r>
            <a:r>
              <a:rPr lang="it-IT" sz="2000" dirty="0"/>
              <a:t> </a:t>
            </a:r>
            <a:r>
              <a:rPr lang="it-IT" sz="2000" dirty="0" err="1"/>
              <a:t>Fibrinolysis</a:t>
            </a:r>
            <a:r>
              <a:rPr lang="it-IT" sz="2000" dirty="0"/>
              <a:t> </a:t>
            </a:r>
            <a:r>
              <a:rPr lang="it-IT" sz="2000" dirty="0" err="1"/>
              <a:t>Inhibitor</a:t>
            </a:r>
            <a:r>
              <a:rPr lang="it-IT" sz="2000" dirty="0"/>
              <a:t>)</a:t>
            </a:r>
            <a:endParaRPr lang="it-IT" dirty="0"/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2411413" y="3429000"/>
            <a:ext cx="1582737" cy="8309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 err="1">
                <a:solidFill>
                  <a:srgbClr val="990000"/>
                </a:solidFill>
              </a:rPr>
              <a:t>tPA</a:t>
            </a:r>
            <a:r>
              <a:rPr lang="it-IT" sz="2400" b="1" dirty="0"/>
              <a:t> </a:t>
            </a:r>
            <a:r>
              <a:rPr lang="it-IT" sz="2400" b="1" dirty="0" smtClean="0"/>
              <a:t>   </a:t>
            </a:r>
            <a:r>
              <a:rPr lang="it-IT" sz="2400" b="1" dirty="0" err="1" smtClean="0">
                <a:solidFill>
                  <a:srgbClr val="008000"/>
                </a:solidFill>
              </a:rPr>
              <a:t>urokinase</a:t>
            </a:r>
            <a:endParaRPr lang="it-IT" sz="2400" b="1" dirty="0">
              <a:solidFill>
                <a:srgbClr val="008000"/>
              </a:solidFill>
            </a:endParaRPr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>
            <a:off x="1476375" y="494188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1692275" y="515778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>
            <a:off x="2268538" y="5373688"/>
            <a:ext cx="1008062" cy="0"/>
          </a:xfrm>
          <a:prstGeom prst="line">
            <a:avLst/>
          </a:prstGeom>
          <a:noFill/>
          <a:ln w="9525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>
            <a:off x="2124075" y="558958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2339975" y="580548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>
            <a:off x="1765300" y="4725988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>
            <a:off x="2051050" y="4724400"/>
            <a:ext cx="129540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>
            <a:off x="2413000" y="4725988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>
            <a:off x="2773363" y="4725988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>
            <a:off x="3205163" y="4725988"/>
            <a:ext cx="129540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0" name="Oval 32"/>
          <p:cNvSpPr>
            <a:spLocks noChangeArrowheads="1"/>
          </p:cNvSpPr>
          <p:nvPr/>
        </p:nvSpPr>
        <p:spPr bwMode="auto">
          <a:xfrm>
            <a:off x="3492500" y="5302250"/>
            <a:ext cx="144463" cy="1222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>
            <a:off x="3276600" y="21336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>
            <a:off x="3276600" y="4292600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3" name="Oval 37"/>
          <p:cNvSpPr>
            <a:spLocks noChangeArrowheads="1"/>
          </p:cNvSpPr>
          <p:nvPr/>
        </p:nvSpPr>
        <p:spPr bwMode="auto">
          <a:xfrm>
            <a:off x="5724525" y="5157788"/>
            <a:ext cx="144463" cy="12223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4" name="Text Box 38"/>
          <p:cNvSpPr txBox="1">
            <a:spLocks noChangeArrowheads="1"/>
          </p:cNvSpPr>
          <p:nvPr/>
        </p:nvSpPr>
        <p:spPr bwMode="auto">
          <a:xfrm>
            <a:off x="5786446" y="5000636"/>
            <a:ext cx="1800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err="1"/>
              <a:t>Plasmin</a:t>
            </a:r>
            <a:endParaRPr lang="it-IT" sz="2400" b="1" dirty="0"/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0" y="1844675"/>
            <a:ext cx="12969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0" dirty="0" err="1"/>
              <a:t>Grown</a:t>
            </a:r>
            <a:r>
              <a:rPr lang="it-IT" sz="2400" b="0" dirty="0"/>
              <a:t> </a:t>
            </a:r>
            <a:r>
              <a:rPr lang="it-IT" sz="2400" b="0" dirty="0" err="1"/>
              <a:t>fibrin</a:t>
            </a:r>
            <a:r>
              <a:rPr lang="it-IT" sz="2400" b="0" dirty="0"/>
              <a:t> network</a:t>
            </a:r>
          </a:p>
        </p:txBody>
      </p:sp>
      <p:sp>
        <p:nvSpPr>
          <p:cNvPr id="36" name="Text Box 40"/>
          <p:cNvSpPr txBox="1">
            <a:spLocks noChangeArrowheads="1"/>
          </p:cNvSpPr>
          <p:nvPr/>
        </p:nvSpPr>
        <p:spPr bwMode="auto">
          <a:xfrm>
            <a:off x="0" y="5084763"/>
            <a:ext cx="19796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err="1"/>
              <a:t>fibrinolysis</a:t>
            </a:r>
            <a:endParaRPr lang="it-IT" sz="2400" b="1" dirty="0"/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auto">
          <a:xfrm>
            <a:off x="611188" y="6092825"/>
            <a:ext cx="30241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0" dirty="0"/>
              <a:t>(some </a:t>
            </a:r>
            <a:r>
              <a:rPr lang="it-IT" sz="2400" b="0" dirty="0" err="1"/>
              <a:t>fragments</a:t>
            </a:r>
            <a:r>
              <a:rPr lang="it-IT" sz="2400" b="0" dirty="0"/>
              <a:t> </a:t>
            </a:r>
            <a:r>
              <a:rPr lang="it-IT" sz="2400" b="0" dirty="0" err="1"/>
              <a:t>may</a:t>
            </a:r>
            <a:r>
              <a:rPr lang="it-IT" sz="2400" b="0" dirty="0"/>
              <a:t> </a:t>
            </a:r>
            <a:r>
              <a:rPr lang="it-IT" sz="2400" b="0" dirty="0" err="1"/>
              <a:t>recombine</a:t>
            </a:r>
            <a:r>
              <a:rPr lang="it-IT" sz="2000" b="0" dirty="0"/>
              <a:t>)</a:t>
            </a: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4643438" y="5589588"/>
            <a:ext cx="4500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0" dirty="0"/>
              <a:t>(</a:t>
            </a:r>
            <a:r>
              <a:rPr lang="it-IT" sz="2400" b="0" dirty="0" err="1"/>
              <a:t>retarded</a:t>
            </a:r>
            <a:r>
              <a:rPr lang="it-IT" sz="2400" b="0" dirty="0"/>
              <a:t> </a:t>
            </a:r>
            <a:r>
              <a:rPr lang="it-IT" sz="2400" b="0" dirty="0" err="1"/>
              <a:t>by</a:t>
            </a:r>
            <a:r>
              <a:rPr lang="it-IT" sz="2400" b="0" dirty="0"/>
              <a:t> </a:t>
            </a:r>
            <a:r>
              <a:rPr lang="it-IT" sz="2400" b="0" dirty="0" err="1"/>
              <a:t>plasmin</a:t>
            </a:r>
            <a:r>
              <a:rPr lang="it-IT" sz="2400" b="0" dirty="0"/>
              <a:t> </a:t>
            </a:r>
            <a:r>
              <a:rPr lang="it-IT" sz="2400" b="0" dirty="0" err="1"/>
              <a:t>inhibitors</a:t>
            </a:r>
            <a:r>
              <a:rPr lang="it-IT" sz="2400" b="0" dirty="0"/>
              <a:t>)</a:t>
            </a:r>
          </a:p>
        </p:txBody>
      </p:sp>
      <p:sp>
        <p:nvSpPr>
          <p:cNvPr id="39" name="Text Box 44"/>
          <p:cNvSpPr txBox="1">
            <a:spLocks noChangeArrowheads="1"/>
          </p:cNvSpPr>
          <p:nvPr/>
        </p:nvSpPr>
        <p:spPr bwMode="auto">
          <a:xfrm>
            <a:off x="4643438" y="3284538"/>
            <a:ext cx="34559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err="1"/>
              <a:t>slowly</a:t>
            </a:r>
            <a:r>
              <a:rPr lang="it-IT" sz="2400" dirty="0"/>
              <a:t> </a:t>
            </a:r>
            <a:r>
              <a:rPr lang="it-IT" sz="2400" b="0" dirty="0" err="1"/>
              <a:t>released</a:t>
            </a:r>
            <a:r>
              <a:rPr lang="it-IT" sz="2400" b="0" dirty="0"/>
              <a:t> </a:t>
            </a:r>
            <a:r>
              <a:rPr lang="it-IT" sz="2400" b="0" dirty="0" err="1"/>
              <a:t>by</a:t>
            </a:r>
            <a:r>
              <a:rPr lang="it-IT" sz="2400" b="0" dirty="0"/>
              <a:t> </a:t>
            </a:r>
            <a:r>
              <a:rPr lang="it-IT" sz="2400" b="0" dirty="0" err="1"/>
              <a:t>endothelium</a:t>
            </a:r>
            <a:endParaRPr lang="it-IT" sz="2400" b="0" dirty="0"/>
          </a:p>
        </p:txBody>
      </p:sp>
      <p:sp>
        <p:nvSpPr>
          <p:cNvPr id="40" name="Line 45"/>
          <p:cNvSpPr>
            <a:spLocks noChangeShapeType="1"/>
          </p:cNvSpPr>
          <p:nvPr/>
        </p:nvSpPr>
        <p:spPr bwMode="auto">
          <a:xfrm flipH="1">
            <a:off x="3995738" y="3716338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flipV="1">
            <a:off x="3563938" y="4437063"/>
            <a:ext cx="0" cy="792162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>
            <a:off x="3708400" y="4508500"/>
            <a:ext cx="47212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>
                <a:solidFill>
                  <a:srgbClr val="990033"/>
                </a:solidFill>
              </a:rPr>
              <a:t>(positive feedback: </a:t>
            </a:r>
            <a:r>
              <a:rPr lang="it-IT" sz="2400" b="1" dirty="0" err="1">
                <a:solidFill>
                  <a:srgbClr val="990033"/>
                </a:solidFill>
              </a:rPr>
              <a:t>produces</a:t>
            </a:r>
            <a:r>
              <a:rPr lang="it-IT" sz="2400" b="1" dirty="0">
                <a:solidFill>
                  <a:srgbClr val="990033"/>
                </a:solidFill>
              </a:rPr>
              <a:t> </a:t>
            </a:r>
            <a:r>
              <a:rPr lang="it-IT" sz="2400" b="1" dirty="0" err="1">
                <a:solidFill>
                  <a:srgbClr val="990033"/>
                </a:solidFill>
              </a:rPr>
              <a:t>tPA</a:t>
            </a:r>
            <a:r>
              <a:rPr lang="it-IT" sz="2400" b="1" dirty="0">
                <a:solidFill>
                  <a:srgbClr val="990033"/>
                </a:solidFill>
              </a:rPr>
              <a:t>)</a:t>
            </a:r>
          </a:p>
        </p:txBody>
      </p:sp>
      <p:sp>
        <p:nvSpPr>
          <p:cNvPr id="43" name="Line 48"/>
          <p:cNvSpPr>
            <a:spLocks noChangeShapeType="1"/>
          </p:cNvSpPr>
          <p:nvPr/>
        </p:nvSpPr>
        <p:spPr bwMode="auto">
          <a:xfrm>
            <a:off x="3851275" y="5373688"/>
            <a:ext cx="1008063" cy="0"/>
          </a:xfrm>
          <a:prstGeom prst="line">
            <a:avLst/>
          </a:prstGeom>
          <a:noFill/>
          <a:ln w="9525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4" name="Line 49"/>
          <p:cNvSpPr>
            <a:spLocks noChangeShapeType="1"/>
          </p:cNvSpPr>
          <p:nvPr/>
        </p:nvSpPr>
        <p:spPr bwMode="auto">
          <a:xfrm flipH="1">
            <a:off x="3348038" y="1484313"/>
            <a:ext cx="719137" cy="57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" name="Line 50"/>
          <p:cNvSpPr>
            <a:spLocks noChangeShapeType="1"/>
          </p:cNvSpPr>
          <p:nvPr/>
        </p:nvSpPr>
        <p:spPr bwMode="auto">
          <a:xfrm flipH="1" flipV="1">
            <a:off x="3786182" y="2571744"/>
            <a:ext cx="1363669" cy="4571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6" name="Text Box 51"/>
          <p:cNvSpPr txBox="1">
            <a:spLocks noChangeArrowheads="1"/>
          </p:cNvSpPr>
          <p:nvPr/>
        </p:nvSpPr>
        <p:spPr bwMode="auto">
          <a:xfrm>
            <a:off x="0" y="3284538"/>
            <a:ext cx="24844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/>
              <a:t>(</a:t>
            </a:r>
            <a:r>
              <a:rPr lang="it-IT" sz="2000" b="1" dirty="0" err="1"/>
              <a:t>tissue</a:t>
            </a:r>
            <a:r>
              <a:rPr lang="it-IT" sz="2000" b="1" dirty="0"/>
              <a:t> </a:t>
            </a:r>
            <a:r>
              <a:rPr lang="it-IT" sz="2000" b="1" dirty="0" err="1"/>
              <a:t>Plasminogen</a:t>
            </a:r>
            <a:r>
              <a:rPr lang="it-IT" sz="2000" b="1" dirty="0"/>
              <a:t> </a:t>
            </a:r>
            <a:r>
              <a:rPr lang="it-IT" sz="2000" b="1" dirty="0" err="1"/>
              <a:t>Activator</a:t>
            </a:r>
            <a:r>
              <a:rPr lang="it-IT" sz="2000" b="1" dirty="0"/>
              <a:t>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57224" y="1142984"/>
            <a:ext cx="74295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Un modello matematico è costruito tenendo presente:</a:t>
            </a:r>
          </a:p>
          <a:p>
            <a:endParaRPr lang="it-IT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 reazioni biochimiche</a:t>
            </a:r>
          </a:p>
          <a:p>
            <a:pPr>
              <a:buFont typeface="Arial" pitchFamily="34" charset="0"/>
              <a:buChar char="•"/>
            </a:pPr>
            <a:r>
              <a:rPr lang="it-IT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la diffusione e la convezione dei fattori nel sangue</a:t>
            </a:r>
          </a:p>
          <a:p>
            <a:pPr>
              <a:buFont typeface="Arial" pitchFamily="34" charset="0"/>
              <a:buChar char="•"/>
            </a:pPr>
            <a:r>
              <a:rPr lang="it-IT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la formazione di fibrina</a:t>
            </a:r>
          </a:p>
          <a:p>
            <a:pPr>
              <a:buFont typeface="Arial" pitchFamily="34" charset="0"/>
              <a:buChar char="•"/>
            </a:pPr>
            <a:r>
              <a:rPr lang="it-IT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il dissolvimento della fibrina</a:t>
            </a:r>
            <a:endParaRPr lang="it-IT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1123950" y="1031875"/>
          <a:ext cx="6065838" cy="1182688"/>
        </p:xfrm>
        <a:graphic>
          <a:graphicData uri="http://schemas.openxmlformats.org/presentationml/2006/ole">
            <p:oleObj spid="_x0000_s23554" name="Equazione" r:id="rId3" imgW="2019240" imgH="393480" progId="Equation.3">
              <p:embed/>
            </p:oleObj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1000100" y="2857496"/>
            <a:ext cx="4500594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Campo di velocità del sangue</a:t>
            </a:r>
            <a:endParaRPr lang="it-IT" sz="2800" b="1" dirty="0"/>
          </a:p>
        </p:txBody>
      </p:sp>
      <p:cxnSp>
        <p:nvCxnSpPr>
          <p:cNvPr id="4" name="Connettore 2 3"/>
          <p:cNvCxnSpPr/>
          <p:nvPr/>
        </p:nvCxnSpPr>
        <p:spPr>
          <a:xfrm rot="5400000" flipH="1" flipV="1">
            <a:off x="3464711" y="2393149"/>
            <a:ext cx="928694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5714976" y="3286124"/>
            <a:ext cx="3429024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Termine di reazione: esprime la biochimica</a:t>
            </a:r>
            <a:endParaRPr lang="it-IT" sz="2800" b="1" dirty="0"/>
          </a:p>
        </p:txBody>
      </p:sp>
      <p:cxnSp>
        <p:nvCxnSpPr>
          <p:cNvPr id="6" name="Connettore 2 5"/>
          <p:cNvCxnSpPr>
            <a:stCxn id="5" idx="0"/>
          </p:cNvCxnSpPr>
          <p:nvPr/>
        </p:nvCxnSpPr>
        <p:spPr>
          <a:xfrm rot="16200000" flipV="1">
            <a:off x="6536529" y="2393165"/>
            <a:ext cx="1428760" cy="35715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714348" y="4643446"/>
            <a:ext cx="5715040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Secondo il modello </a:t>
            </a:r>
            <a:r>
              <a:rPr lang="it-IT" sz="2800" dirty="0" err="1" smtClean="0"/>
              <a:t>reologico</a:t>
            </a:r>
            <a:r>
              <a:rPr lang="it-IT" sz="2800" dirty="0" smtClean="0"/>
              <a:t> scelto</a:t>
            </a:r>
            <a:endParaRPr lang="it-IT" sz="2800" dirty="0"/>
          </a:p>
        </p:txBody>
      </p:sp>
      <p:cxnSp>
        <p:nvCxnSpPr>
          <p:cNvPr id="8" name="Connettore 2 7"/>
          <p:cNvCxnSpPr/>
          <p:nvPr/>
        </p:nvCxnSpPr>
        <p:spPr>
          <a:xfrm rot="5400000" flipH="1" flipV="1">
            <a:off x="3143244" y="4000506"/>
            <a:ext cx="1143002" cy="3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642910" y="357166"/>
            <a:ext cx="757242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Equazioni di bilancio dei fattori</a:t>
            </a:r>
            <a:endParaRPr lang="it-IT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643570" y="5643578"/>
            <a:ext cx="28575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 50 equazioni !!!</a:t>
            </a:r>
            <a:endParaRPr lang="it-IT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282" y="2214554"/>
            <a:ext cx="871543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/>
              <a:t>A. M. </a:t>
            </a:r>
            <a:r>
              <a:rPr lang="it-IT" sz="2400" b="1" dirty="0" err="1" smtClean="0"/>
              <a:t>Shibeko</a:t>
            </a:r>
            <a:r>
              <a:rPr lang="it-IT" sz="2400" b="1" dirty="0" smtClean="0"/>
              <a:t>, E. S. </a:t>
            </a:r>
            <a:r>
              <a:rPr lang="it-IT" sz="2400" b="1" dirty="0" err="1" smtClean="0"/>
              <a:t>Lobaneva</a:t>
            </a:r>
            <a:r>
              <a:rPr lang="it-IT" sz="2400" b="1" dirty="0" smtClean="0"/>
              <a:t>, M. A. </a:t>
            </a:r>
            <a:r>
              <a:rPr lang="it-IT" sz="2400" b="1" dirty="0" err="1" smtClean="0"/>
              <a:t>Panteleev</a:t>
            </a:r>
            <a:r>
              <a:rPr lang="it-IT" sz="2400" b="1" dirty="0" smtClean="0"/>
              <a:t>, F. I. </a:t>
            </a:r>
            <a:r>
              <a:rPr lang="it-IT" sz="2400" b="1" dirty="0" err="1" smtClean="0"/>
              <a:t>Ataullakhanov</a:t>
            </a:r>
            <a:r>
              <a:rPr lang="it-IT" sz="2400" b="1" dirty="0" smtClean="0"/>
              <a:t>. </a:t>
            </a:r>
            <a:r>
              <a:rPr lang="it-IT" sz="2400" b="1" i="1" dirty="0" err="1" smtClean="0">
                <a:solidFill>
                  <a:srgbClr val="FF0000"/>
                </a:solidFill>
              </a:rPr>
              <a:t>Blood</a:t>
            </a:r>
            <a:r>
              <a:rPr lang="it-IT" sz="2400" b="1" i="1" dirty="0" smtClean="0">
                <a:solidFill>
                  <a:srgbClr val="FF0000"/>
                </a:solidFill>
              </a:rPr>
              <a:t> flow </a:t>
            </a:r>
            <a:r>
              <a:rPr lang="it-IT" sz="2400" b="1" i="1" dirty="0" err="1" smtClean="0">
                <a:solidFill>
                  <a:srgbClr val="FF0000"/>
                </a:solidFill>
              </a:rPr>
              <a:t>controls</a:t>
            </a:r>
            <a:r>
              <a:rPr lang="it-IT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</a:rPr>
              <a:t>coagulation </a:t>
            </a:r>
            <a:r>
              <a:rPr lang="en-US" sz="2400" i="1" dirty="0" smtClean="0"/>
              <a:t>onset via the positive feedback of factor VII activation by </a:t>
            </a:r>
            <a:r>
              <a:rPr lang="en-US" sz="2400" b="1" i="1" dirty="0" smtClean="0">
                <a:solidFill>
                  <a:srgbClr val="FF0000"/>
                </a:solidFill>
              </a:rPr>
              <a:t>factor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Xa</a:t>
            </a:r>
            <a:r>
              <a:rPr lang="en-US" sz="2400" dirty="0" smtClean="0"/>
              <a:t>. BMC Systems </a:t>
            </a:r>
            <a:r>
              <a:rPr lang="it-IT" sz="2400" dirty="0" err="1" smtClean="0"/>
              <a:t>Biology</a:t>
            </a:r>
            <a:r>
              <a:rPr lang="it-IT" sz="2400" dirty="0" smtClean="0"/>
              <a:t>, (2010) </a:t>
            </a:r>
            <a:r>
              <a:rPr lang="it-IT" sz="2400" b="1" dirty="0" smtClean="0"/>
              <a:t>4</a:t>
            </a:r>
            <a:r>
              <a:rPr lang="it-IT" sz="2400" dirty="0" smtClean="0"/>
              <a:t>:5.</a:t>
            </a:r>
            <a:endParaRPr lang="it-IT" sz="24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285984" y="4286256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Sistema completo ????</a:t>
            </a:r>
            <a:endParaRPr lang="it-IT" sz="2800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3786182" y="0"/>
          <a:ext cx="714348" cy="681123"/>
        </p:xfrm>
        <a:graphic>
          <a:graphicData uri="http://schemas.openxmlformats.org/presentationml/2006/ole">
            <p:oleObj spid="_x0000_s109570" name="Equazione" r:id="rId3" imgW="406048" imgH="393359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0" y="714356"/>
          <a:ext cx="4857752" cy="764646"/>
        </p:xfrm>
        <a:graphic>
          <a:graphicData uri="http://schemas.openxmlformats.org/presentationml/2006/ole">
            <p:oleObj spid="_x0000_s109571" name="Equazione" r:id="rId4" imgW="3086100" imgH="482600" progId="Equation.3">
              <p:embed/>
            </p:oleObj>
          </a:graphicData>
        </a:graphic>
      </p:graphicFrame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5214942" y="642918"/>
          <a:ext cx="2723574" cy="714380"/>
        </p:xfrm>
        <a:graphic>
          <a:graphicData uri="http://schemas.openxmlformats.org/presentationml/2006/ole">
            <p:oleObj spid="_x0000_s109572" name="Equazione" r:id="rId5" imgW="1739900" imgH="457200" progId="Equation.3">
              <p:embed/>
            </p:oleObj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0" y="21429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00628" y="100010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 flipV="1">
            <a:off x="7858148" y="857232"/>
            <a:ext cx="2857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0" y="1714488"/>
          <a:ext cx="2365392" cy="428628"/>
        </p:xfrm>
        <a:graphic>
          <a:graphicData uri="http://schemas.openxmlformats.org/presentationml/2006/ole">
            <p:oleObj spid="_x0000_s109573" name="Equazione" r:id="rId6" imgW="1422400" imgH="254000" progId="Equation.3">
              <p:embed/>
            </p:oleObj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57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14612" y="1928802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Object 11"/>
          <p:cNvGraphicFramePr>
            <a:graphicFrameLocks noChangeAspect="1"/>
          </p:cNvGraphicFramePr>
          <p:nvPr/>
        </p:nvGraphicFramePr>
        <p:xfrm>
          <a:off x="3143240" y="1428736"/>
          <a:ext cx="2647327" cy="855037"/>
        </p:xfrm>
        <a:graphic>
          <a:graphicData uri="http://schemas.openxmlformats.org/presentationml/2006/ole">
            <p:oleObj spid="_x0000_s109574" name="Equazione" r:id="rId7" imgW="1536033" imgH="495085" progId="Equation.3">
              <p:embed/>
            </p:oleObj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495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929322" y="1785926"/>
            <a:ext cx="5715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ct 14"/>
          <p:cNvGraphicFramePr>
            <a:graphicFrameLocks noChangeAspect="1"/>
          </p:cNvGraphicFramePr>
          <p:nvPr/>
        </p:nvGraphicFramePr>
        <p:xfrm>
          <a:off x="0" y="2571744"/>
          <a:ext cx="5918367" cy="857256"/>
        </p:xfrm>
        <a:graphic>
          <a:graphicData uri="http://schemas.openxmlformats.org/presentationml/2006/ole">
            <p:oleObj spid="_x0000_s109575" name="Equazione" r:id="rId8" imgW="3416300" imgH="495300" progId="Equation.3">
              <p:embed/>
            </p:oleObj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0" y="495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6072198" y="2857496"/>
            <a:ext cx="5000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17"/>
          <p:cNvGraphicFramePr>
            <a:graphicFrameLocks noChangeAspect="1"/>
          </p:cNvGraphicFramePr>
          <p:nvPr/>
        </p:nvGraphicFramePr>
        <p:xfrm>
          <a:off x="0" y="3675798"/>
          <a:ext cx="8572528" cy="396143"/>
        </p:xfrm>
        <a:graphic>
          <a:graphicData uri="http://schemas.openxmlformats.org/presentationml/2006/ole">
            <p:oleObj spid="_x0000_s109576" name="Equazione" r:id="rId9" imgW="5156200" imgH="241300" progId="Equation.3">
              <p:embed/>
            </p:oleObj>
          </a:graphicData>
        </a:graphic>
      </p:graphicFrame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8501090" y="385762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Object 20"/>
          <p:cNvGraphicFramePr>
            <a:graphicFrameLocks noChangeAspect="1"/>
          </p:cNvGraphicFramePr>
          <p:nvPr/>
        </p:nvGraphicFramePr>
        <p:xfrm>
          <a:off x="-1" y="4357694"/>
          <a:ext cx="3551489" cy="428628"/>
        </p:xfrm>
        <a:graphic>
          <a:graphicData uri="http://schemas.openxmlformats.org/presentationml/2006/ole">
            <p:oleObj spid="_x0000_s109577" name="Equazione" r:id="rId10" imgW="2209800" imgH="266700" progId="Equation.3">
              <p:embed/>
            </p:oleObj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0" y="266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3643306" y="4429132"/>
            <a:ext cx="2857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Object 23"/>
          <p:cNvGraphicFramePr>
            <a:graphicFrameLocks noChangeAspect="1"/>
          </p:cNvGraphicFramePr>
          <p:nvPr/>
        </p:nvGraphicFramePr>
        <p:xfrm>
          <a:off x="4000496" y="4357694"/>
          <a:ext cx="4543457" cy="368787"/>
        </p:xfrm>
        <a:graphic>
          <a:graphicData uri="http://schemas.openxmlformats.org/presentationml/2006/ole">
            <p:oleObj spid="_x0000_s109578" name="Equazione" r:id="rId11" imgW="2933700" imgH="241300" progId="Equation.3">
              <p:embed/>
            </p:oleObj>
          </a:graphicData>
        </a:graphic>
      </p:graphicFrame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357158" y="5143512"/>
            <a:ext cx="857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/>
              <a:t> complex </a:t>
            </a:r>
            <a:r>
              <a:rPr lang="en-US" sz="2000" b="1" dirty="0" err="1" smtClean="0"/>
              <a:t>Xa</a:t>
            </a:r>
            <a:r>
              <a:rPr lang="en-US" sz="2000" b="1" dirty="0" smtClean="0"/>
              <a:t>-TFPI inactivates  complex TF-</a:t>
            </a:r>
            <a:r>
              <a:rPr lang="en-US" sz="2000" b="1" dirty="0" err="1" smtClean="0"/>
              <a:t>VIIa</a:t>
            </a:r>
            <a:endParaRPr lang="en-US" sz="2000" b="1" dirty="0" smtClean="0"/>
          </a:p>
          <a:p>
            <a:pPr>
              <a:buFont typeface="Arial" pitchFamily="34" charset="0"/>
              <a:buChar char="•"/>
            </a:pP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complex TF-</a:t>
            </a:r>
            <a:r>
              <a:rPr lang="en-US" sz="2000" b="1" dirty="0" err="1" smtClean="0">
                <a:solidFill>
                  <a:srgbClr val="FF0000"/>
                </a:solidFill>
              </a:rPr>
              <a:t>VIIa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/>
              <a:t>is also produced by thrombin and by </a:t>
            </a:r>
            <a:r>
              <a:rPr lang="en-US" sz="2000" b="1" dirty="0" err="1" smtClean="0"/>
              <a:t>Xa</a:t>
            </a:r>
            <a:r>
              <a:rPr lang="en-US" sz="2000" b="1" dirty="0" smtClean="0"/>
              <a:t> from complex TF-VII</a:t>
            </a:r>
            <a:endParaRPr lang="it-IT" sz="2000" b="1" dirty="0"/>
          </a:p>
        </p:txBody>
      </p:sp>
      <p:sp>
        <p:nvSpPr>
          <p:cNvPr id="28" name="Ovale 27"/>
          <p:cNvSpPr/>
          <p:nvPr/>
        </p:nvSpPr>
        <p:spPr>
          <a:xfrm>
            <a:off x="6643702" y="428604"/>
            <a:ext cx="1428760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Parentesi graffa chiusa 28"/>
          <p:cNvSpPr/>
          <p:nvPr/>
        </p:nvSpPr>
        <p:spPr>
          <a:xfrm>
            <a:off x="8215338" y="928670"/>
            <a:ext cx="500066" cy="2214578"/>
          </a:xfrm>
          <a:prstGeom prst="rightBrace">
            <a:avLst/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/>
          <p:cNvSpPr txBox="1"/>
          <p:nvPr/>
        </p:nvSpPr>
        <p:spPr>
          <a:xfrm>
            <a:off x="6929454" y="1857364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0099"/>
                </a:solidFill>
              </a:rPr>
              <a:t>production</a:t>
            </a:r>
            <a:endParaRPr lang="it-IT" sz="2000" b="1" dirty="0">
              <a:solidFill>
                <a:srgbClr val="000099"/>
              </a:solidFill>
            </a:endParaRPr>
          </a:p>
        </p:txBody>
      </p:sp>
      <p:sp>
        <p:nvSpPr>
          <p:cNvPr id="31" name="Ovale 30"/>
          <p:cNvSpPr/>
          <p:nvPr/>
        </p:nvSpPr>
        <p:spPr>
          <a:xfrm>
            <a:off x="2285984" y="2500306"/>
            <a:ext cx="2214578" cy="571504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/>
          <p:cNvSpPr txBox="1"/>
          <p:nvPr/>
        </p:nvSpPr>
        <p:spPr>
          <a:xfrm>
            <a:off x="6643702" y="2643182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 smtClean="0">
                <a:solidFill>
                  <a:srgbClr val="7030A0"/>
                </a:solidFill>
              </a:rPr>
              <a:t>tenase</a:t>
            </a:r>
            <a:endParaRPr lang="it-IT" sz="2000" b="1" dirty="0">
              <a:solidFill>
                <a:srgbClr val="7030A0"/>
              </a:solidFill>
            </a:endParaRPr>
          </a:p>
        </p:txBody>
      </p:sp>
      <p:sp>
        <p:nvSpPr>
          <p:cNvPr id="33" name="Arco 32"/>
          <p:cNvSpPr/>
          <p:nvPr/>
        </p:nvSpPr>
        <p:spPr>
          <a:xfrm>
            <a:off x="3929058" y="2357430"/>
            <a:ext cx="3128978" cy="842962"/>
          </a:xfrm>
          <a:prstGeom prst="arc">
            <a:avLst>
              <a:gd name="adj1" fmla="val 11358486"/>
              <a:gd name="adj2" fmla="val 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4" name="Connettore 2 33"/>
          <p:cNvCxnSpPr/>
          <p:nvPr/>
        </p:nvCxnSpPr>
        <p:spPr>
          <a:xfrm flipV="1">
            <a:off x="1500166" y="4714884"/>
            <a:ext cx="3857652" cy="4286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0" y="0"/>
            <a:ext cx="278605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Global </a:t>
            </a:r>
            <a:r>
              <a:rPr lang="it-IT" sz="2400" b="1" dirty="0" err="1" smtClean="0"/>
              <a:t>balance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of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Xa</a:t>
            </a:r>
            <a:endParaRPr lang="it-IT" sz="2400" b="1" dirty="0"/>
          </a:p>
        </p:txBody>
      </p:sp>
      <p:sp>
        <p:nvSpPr>
          <p:cNvPr id="36" name="Ovale 35"/>
          <p:cNvSpPr/>
          <p:nvPr/>
        </p:nvSpPr>
        <p:spPr>
          <a:xfrm>
            <a:off x="2428860" y="4214818"/>
            <a:ext cx="1214446" cy="642942"/>
          </a:xfrm>
          <a:prstGeom prst="ellipse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/>
          <p:cNvSpPr txBox="1"/>
          <p:nvPr/>
        </p:nvSpPr>
        <p:spPr>
          <a:xfrm>
            <a:off x="6858016" y="4786322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 smtClean="0">
                <a:solidFill>
                  <a:srgbClr val="006600"/>
                </a:solidFill>
              </a:rPr>
              <a:t>prothrombinase</a:t>
            </a:r>
            <a:endParaRPr lang="it-IT" sz="2000" b="1" dirty="0">
              <a:solidFill>
                <a:srgbClr val="006600"/>
              </a:solidFill>
            </a:endParaRPr>
          </a:p>
        </p:txBody>
      </p:sp>
      <p:sp>
        <p:nvSpPr>
          <p:cNvPr id="38" name="Arco 37"/>
          <p:cNvSpPr/>
          <p:nvPr/>
        </p:nvSpPr>
        <p:spPr>
          <a:xfrm flipH="1" flipV="1">
            <a:off x="3357554" y="4357694"/>
            <a:ext cx="4000528" cy="785818"/>
          </a:xfrm>
          <a:prstGeom prst="arc">
            <a:avLst>
              <a:gd name="adj1" fmla="val 11336006"/>
              <a:gd name="adj2" fmla="val 0"/>
            </a:avLst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42910" y="928670"/>
            <a:ext cx="79296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Nel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lavoro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FASANO, J. PAVLOVA, A. SEQUEIRA.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A synthetic model for blood coagulation including blood slip at the vessel wall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to appear on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Clinical </a:t>
            </a:r>
            <a:r>
              <a:rPr lang="en-US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Hemorheology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&amp; Microcirculation</a:t>
            </a:r>
            <a:endParaRPr lang="it-IT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42910" y="3071810"/>
            <a:ext cx="7929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si presenta un modello con due finalità:</a:t>
            </a:r>
          </a:p>
          <a:p>
            <a:endParaRPr lang="it-IT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semplificare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il sistema differenziale </a:t>
            </a:r>
          </a:p>
          <a:p>
            <a:pPr>
              <a:buFont typeface="Arial" pitchFamily="34" charset="0"/>
              <a:buChar char="•"/>
            </a:pPr>
            <a:endParaRPr lang="it-IT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includere l’effetto dello </a:t>
            </a:r>
            <a:r>
              <a:rPr lang="it-IT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scorrimento del sangue alla parete</a:t>
            </a:r>
            <a:endParaRPr lang="it-IT" sz="24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2268538" y="3429000"/>
            <a:ext cx="525621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2195513" y="2276475"/>
            <a:ext cx="525621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" name="Arc 6"/>
          <p:cNvSpPr>
            <a:spLocks/>
          </p:cNvSpPr>
          <p:nvPr/>
        </p:nvSpPr>
        <p:spPr bwMode="auto">
          <a:xfrm>
            <a:off x="3428992" y="2285992"/>
            <a:ext cx="500066" cy="1146182"/>
          </a:xfrm>
          <a:custGeom>
            <a:avLst/>
            <a:gdLst>
              <a:gd name="T0" fmla="*/ 0 w 21600"/>
              <a:gd name="T1" fmla="*/ 0 h 43193"/>
              <a:gd name="T2" fmla="*/ 1815629 w 21600"/>
              <a:gd name="T3" fmla="*/ 30922663 h 43193"/>
              <a:gd name="T4" fmla="*/ 0 w 21600"/>
              <a:gd name="T5" fmla="*/ 15463847 h 43193"/>
              <a:gd name="T6" fmla="*/ 0 60000 65536"/>
              <a:gd name="T7" fmla="*/ 0 60000 65536"/>
              <a:gd name="T8" fmla="*/ 0 60000 65536"/>
              <a:gd name="T9" fmla="*/ 0 w 21600"/>
              <a:gd name="T10" fmla="*/ 0 h 43193"/>
              <a:gd name="T11" fmla="*/ 21600 w 21600"/>
              <a:gd name="T12" fmla="*/ 43193 h 431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3193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9"/>
                  <a:pt x="12269" y="42886"/>
                  <a:pt x="563" y="43192"/>
                </a:cubicBezTo>
              </a:path>
              <a:path w="21600" h="43193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9"/>
                  <a:pt x="12269" y="42886"/>
                  <a:pt x="563" y="43192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2843213" y="2276475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 flipV="1">
            <a:off x="2987675" y="3573463"/>
            <a:ext cx="0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835151" y="4724400"/>
            <a:ext cx="2093907" cy="46672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0"/>
              <a:t>SLIP VELOCITY</a:t>
            </a:r>
          </a:p>
        </p:txBody>
      </p:sp>
      <p:cxnSp>
        <p:nvCxnSpPr>
          <p:cNvPr id="9" name="Connettore 2 8"/>
          <p:cNvCxnSpPr/>
          <p:nvPr/>
        </p:nvCxnSpPr>
        <p:spPr bwMode="auto">
          <a:xfrm>
            <a:off x="2857488" y="2285992"/>
            <a:ext cx="571504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Connettore 2 9"/>
          <p:cNvCxnSpPr/>
          <p:nvPr/>
        </p:nvCxnSpPr>
        <p:spPr bwMode="auto">
          <a:xfrm>
            <a:off x="2857488" y="3429000"/>
            <a:ext cx="571504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Connettore 2 10"/>
          <p:cNvCxnSpPr/>
          <p:nvPr/>
        </p:nvCxnSpPr>
        <p:spPr>
          <a:xfrm>
            <a:off x="2857488" y="2857496"/>
            <a:ext cx="107157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2857488" y="2571744"/>
            <a:ext cx="10001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>
            <a:off x="2857488" y="3143248"/>
            <a:ext cx="10001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4929190" y="4000504"/>
            <a:ext cx="42148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Aumenta l’apporto di piastrine.</a:t>
            </a:r>
          </a:p>
          <a:p>
            <a:r>
              <a:rPr lang="it-IT" sz="2400" b="1" dirty="0" smtClean="0">
                <a:solidFill>
                  <a:srgbClr val="0000CC"/>
                </a:solidFill>
              </a:rPr>
              <a:t>Nuovo modello: evoluzione di un </a:t>
            </a:r>
            <a:r>
              <a:rPr lang="it-IT" sz="2400" b="1" dirty="0" smtClean="0">
                <a:solidFill>
                  <a:srgbClr val="FF0000"/>
                </a:solidFill>
              </a:rPr>
              <a:t>“peso” </a:t>
            </a:r>
            <a:r>
              <a:rPr lang="it-IT" sz="2400" b="1" dirty="0" smtClean="0">
                <a:solidFill>
                  <a:srgbClr val="0000CC"/>
                </a:solidFill>
              </a:rPr>
              <a:t>che conta le piastrine attivate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57224" y="500042"/>
            <a:ext cx="7429552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La fibrina sotto soglia per la cattura dei globuli rossi resta efficace per la cattura di piastrine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Connettore 1 2"/>
          <p:cNvCxnSpPr/>
          <p:nvPr/>
        </p:nvCxnSpPr>
        <p:spPr>
          <a:xfrm>
            <a:off x="2714612" y="4929198"/>
            <a:ext cx="350046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1 3"/>
          <p:cNvCxnSpPr/>
          <p:nvPr/>
        </p:nvCxnSpPr>
        <p:spPr>
          <a:xfrm rot="5400000">
            <a:off x="2607455" y="5107793"/>
            <a:ext cx="1214446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 rot="5400000">
            <a:off x="3179753" y="5106999"/>
            <a:ext cx="1214446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 rot="5400000">
            <a:off x="3965571" y="5106999"/>
            <a:ext cx="1214446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rot="5400000">
            <a:off x="4965703" y="5106999"/>
            <a:ext cx="1214446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 rot="16200000" flipH="1">
            <a:off x="3071008" y="5358620"/>
            <a:ext cx="867574" cy="87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6200000" flipH="1">
            <a:off x="3713950" y="5358620"/>
            <a:ext cx="867574" cy="87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rot="16200000" flipH="1">
            <a:off x="4642644" y="5358620"/>
            <a:ext cx="867574" cy="87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rentesi graffa aperta 10"/>
          <p:cNvSpPr/>
          <p:nvPr/>
        </p:nvSpPr>
        <p:spPr>
          <a:xfrm rot="16200000">
            <a:off x="4233100" y="4839470"/>
            <a:ext cx="320610" cy="2500330"/>
          </a:xfrm>
          <a:prstGeom prst="leftBrace">
            <a:avLst>
              <a:gd name="adj1" fmla="val 833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3714744" y="6215082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trombo</a:t>
            </a:r>
            <a:endParaRPr lang="it-IT" sz="2000" b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072198" y="5286388"/>
            <a:ext cx="2286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Eritrociti catturati</a:t>
            </a:r>
            <a:endParaRPr lang="it-IT" sz="2800" dirty="0"/>
          </a:p>
        </p:txBody>
      </p:sp>
      <p:cxnSp>
        <p:nvCxnSpPr>
          <p:cNvPr id="14" name="Connettore 2 13"/>
          <p:cNvCxnSpPr/>
          <p:nvPr/>
        </p:nvCxnSpPr>
        <p:spPr>
          <a:xfrm>
            <a:off x="1928794" y="4643446"/>
            <a:ext cx="107157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500034" y="4143380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Flusso di piastrine</a:t>
            </a:r>
            <a:endParaRPr lang="it-IT" sz="2400" b="1" dirty="0"/>
          </a:p>
        </p:txBody>
      </p:sp>
      <p:sp>
        <p:nvSpPr>
          <p:cNvPr id="16" name="Parentesi graffa aperta 15"/>
          <p:cNvSpPr/>
          <p:nvPr/>
        </p:nvSpPr>
        <p:spPr>
          <a:xfrm rot="5400000" flipV="1">
            <a:off x="4233100" y="2839206"/>
            <a:ext cx="320610" cy="2500330"/>
          </a:xfrm>
          <a:prstGeom prst="leftBrace">
            <a:avLst>
              <a:gd name="adj1" fmla="val 833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3929058" y="3571876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“setaccio”</a:t>
            </a:r>
            <a:endParaRPr lang="it-IT" sz="2000" b="1" dirty="0"/>
          </a:p>
        </p:txBody>
      </p:sp>
      <p:sp>
        <p:nvSpPr>
          <p:cNvPr id="18" name="Rettangolo 17"/>
          <p:cNvSpPr/>
          <p:nvPr/>
        </p:nvSpPr>
        <p:spPr>
          <a:xfrm>
            <a:off x="6357950" y="4643446"/>
            <a:ext cx="1662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dirty="0" smtClean="0">
                <a:solidFill>
                  <a:srgbClr val="FF0000"/>
                </a:solidFill>
              </a:rPr>
              <a:t>[</a:t>
            </a:r>
            <a:r>
              <a:rPr lang="it-IT" sz="2800" b="1" dirty="0" err="1" smtClean="0">
                <a:solidFill>
                  <a:srgbClr val="FF0000"/>
                </a:solidFill>
              </a:rPr>
              <a:t>Ia</a:t>
            </a:r>
            <a:r>
              <a:rPr lang="it-IT" sz="2800" b="1" dirty="0" smtClean="0">
                <a:solidFill>
                  <a:srgbClr val="FF0000"/>
                </a:solidFill>
              </a:rPr>
              <a:t>] = [</a:t>
            </a:r>
            <a:r>
              <a:rPr lang="it-IT" sz="2800" b="1" dirty="0" err="1" smtClean="0">
                <a:solidFill>
                  <a:srgbClr val="FF0000"/>
                </a:solidFill>
              </a:rPr>
              <a:t>Ia</a:t>
            </a:r>
            <a:r>
              <a:rPr lang="it-IT" sz="2800" b="1" dirty="0" smtClean="0">
                <a:solidFill>
                  <a:srgbClr val="FF0000"/>
                </a:solidFill>
              </a:rPr>
              <a:t>]</a:t>
            </a:r>
            <a:r>
              <a:rPr lang="it-IT" sz="2800" b="1" baseline="-25000" dirty="0" smtClean="0">
                <a:solidFill>
                  <a:srgbClr val="FF0000"/>
                </a:solidFill>
              </a:rPr>
              <a:t>*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000232" y="1785926"/>
            <a:ext cx="5000660" cy="1200329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Questo fenomeno può influire molto sulla crescita del trombo</a:t>
            </a:r>
          </a:p>
          <a:p>
            <a:pPr algn="ctr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(lavoro in corso con A.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Sequeira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57224" y="1428736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Altro campo da esplorare: </a:t>
            </a:r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patologie coagulative</a:t>
            </a:r>
            <a:endParaRPr lang="it-IT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57224" y="714356"/>
            <a:ext cx="742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Esempi</a:t>
            </a: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14348" y="1714488"/>
            <a:ext cx="7643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 smtClean="0"/>
              <a:t>Brugnano</a:t>
            </a:r>
            <a:r>
              <a:rPr lang="it-IT" sz="2400" b="1" dirty="0" smtClean="0"/>
              <a:t> L., Di Patti F., Longo G.: </a:t>
            </a:r>
            <a:r>
              <a:rPr lang="it-IT" sz="2400" dirty="0" smtClean="0"/>
              <a:t>An </a:t>
            </a:r>
            <a:r>
              <a:rPr lang="it-IT" sz="2400" dirty="0" err="1" smtClean="0"/>
              <a:t>incremental</a:t>
            </a:r>
            <a:r>
              <a:rPr lang="it-IT" sz="2400" dirty="0" smtClean="0"/>
              <a:t> </a:t>
            </a:r>
            <a:r>
              <a:rPr lang="it-IT" sz="2400" dirty="0" err="1" smtClean="0"/>
              <a:t>mathematical</a:t>
            </a:r>
            <a:r>
              <a:rPr lang="it-IT" sz="2400" dirty="0" smtClean="0"/>
              <a:t> </a:t>
            </a:r>
            <a:r>
              <a:rPr lang="it-IT" sz="2400" dirty="0" err="1" smtClean="0"/>
              <a:t>model</a:t>
            </a:r>
            <a:r>
              <a:rPr lang="it-IT" sz="2400" dirty="0" smtClean="0"/>
              <a:t> </a:t>
            </a:r>
            <a:r>
              <a:rPr lang="it-IT" sz="2400" dirty="0" err="1" smtClean="0"/>
              <a:t>for</a:t>
            </a:r>
            <a:r>
              <a:rPr lang="it-IT" sz="2400" dirty="0" smtClean="0"/>
              <a:t> immune </a:t>
            </a:r>
            <a:r>
              <a:rPr lang="it-IT" sz="2400" b="1" i="1" dirty="0" err="1" smtClean="0">
                <a:solidFill>
                  <a:srgbClr val="FF0000"/>
                </a:solidFill>
              </a:rPr>
              <a:t>thrombocytopenic</a:t>
            </a:r>
            <a:endParaRPr lang="it-IT" sz="2400" b="1" i="1" dirty="0" smtClean="0">
              <a:solidFill>
                <a:srgbClr val="FF0000"/>
              </a:solidFill>
            </a:endParaRPr>
          </a:p>
          <a:p>
            <a:r>
              <a:rPr lang="en-US" sz="2400" b="1" i="1" dirty="0" err="1" smtClean="0">
                <a:solidFill>
                  <a:srgbClr val="FF0000"/>
                </a:solidFill>
              </a:rPr>
              <a:t>purpura</a:t>
            </a:r>
            <a:r>
              <a:rPr lang="en-US" sz="2400" b="1" i="1" dirty="0" smtClean="0">
                <a:solidFill>
                  <a:srgbClr val="FF0000"/>
                </a:solidFill>
              </a:rPr>
              <a:t> (ITP). </a:t>
            </a:r>
            <a:r>
              <a:rPr lang="en-US" sz="2400" dirty="0" smtClean="0"/>
              <a:t>Mathematical and Computer </a:t>
            </a:r>
            <a:r>
              <a:rPr lang="en-US" sz="2400" dirty="0" err="1" smtClean="0"/>
              <a:t>Modelling</a:t>
            </a:r>
            <a:r>
              <a:rPr lang="en-US" sz="2400" dirty="0" smtClean="0"/>
              <a:t> </a:t>
            </a:r>
            <a:r>
              <a:rPr lang="en-US" sz="2400" b="1" dirty="0" smtClean="0"/>
              <a:t>42: 1299–1314, 2005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857224" y="3643314"/>
            <a:ext cx="71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 smtClean="0"/>
              <a:t>Guria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G.Th.</a:t>
            </a:r>
            <a:r>
              <a:rPr lang="it-IT" sz="2400" b="1" dirty="0" smtClean="0"/>
              <a:t>, </a:t>
            </a:r>
            <a:r>
              <a:rPr lang="it-IT" sz="2400" b="1" dirty="0" err="1" smtClean="0"/>
              <a:t>Herrero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M.A.</a:t>
            </a:r>
            <a:r>
              <a:rPr lang="it-IT" sz="2400" b="1" dirty="0" smtClean="0"/>
              <a:t>, </a:t>
            </a:r>
            <a:r>
              <a:rPr lang="it-IT" sz="2400" b="1" dirty="0" err="1" smtClean="0"/>
              <a:t>Zlobina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K.E</a:t>
            </a:r>
            <a:r>
              <a:rPr lang="it-IT" sz="2400" dirty="0" err="1" smtClean="0"/>
              <a:t>.</a:t>
            </a:r>
            <a:r>
              <a:rPr lang="it-IT" sz="2400" dirty="0" smtClean="0"/>
              <a:t>: Ultrasound detection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externally</a:t>
            </a:r>
            <a:r>
              <a:rPr lang="it-IT" sz="2400" dirty="0" smtClean="0"/>
              <a:t> </a:t>
            </a:r>
            <a:r>
              <a:rPr lang="it-IT" sz="2400" dirty="0" err="1" smtClean="0"/>
              <a:t>induced</a:t>
            </a:r>
            <a:r>
              <a:rPr lang="it-IT" sz="2400" dirty="0" smtClean="0"/>
              <a:t> </a:t>
            </a:r>
            <a:r>
              <a:rPr lang="it-IT" sz="2400" b="1" i="1" dirty="0" err="1" smtClean="0">
                <a:solidFill>
                  <a:srgbClr val="FF0000"/>
                </a:solidFill>
              </a:rPr>
              <a:t>microthrombi</a:t>
            </a:r>
            <a:r>
              <a:rPr lang="it-IT" sz="2400" b="1" i="1" baseline="30000" dirty="0" smtClean="0">
                <a:solidFill>
                  <a:srgbClr val="FF0000"/>
                </a:solidFill>
              </a:rPr>
              <a:t>(*)</a:t>
            </a:r>
            <a:endParaRPr lang="it-IT" sz="2400" b="1" i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cloud formation: a theoretical study. J. Eng. Math. </a:t>
            </a:r>
            <a:r>
              <a:rPr lang="en-US" sz="2400" b="1" dirty="0" smtClean="0"/>
              <a:t>66: 293–310, 2010.</a:t>
            </a:r>
            <a:endParaRPr lang="it-IT" sz="2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85786" y="5572140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(*) </a:t>
            </a:r>
            <a:r>
              <a:rPr lang="it-IT" sz="2400" dirty="0" err="1" smtClean="0"/>
              <a:t>Disseminated</a:t>
            </a:r>
            <a:r>
              <a:rPr lang="it-IT" sz="2400" dirty="0" smtClean="0"/>
              <a:t> </a:t>
            </a:r>
            <a:r>
              <a:rPr lang="it-IT" sz="2400" dirty="0" err="1" smtClean="0"/>
              <a:t>Intravascular</a:t>
            </a:r>
            <a:r>
              <a:rPr lang="it-IT" sz="2400" dirty="0" smtClean="0"/>
              <a:t> </a:t>
            </a:r>
            <a:r>
              <a:rPr lang="it-IT" sz="2400" dirty="0" err="1" smtClean="0"/>
              <a:t>Coagulation</a:t>
            </a:r>
            <a:endParaRPr lang="it-IT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42976" y="1428736"/>
            <a:ext cx="7000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 nuovi farmaci anticoagulanti</a:t>
            </a:r>
            <a:endParaRPr lang="it-IT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42976" y="3214686"/>
            <a:ext cx="6858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Attaccano direttamente dei fattori attivati</a:t>
            </a:r>
          </a:p>
          <a:p>
            <a:pPr algn="ctr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Stessi principi attivi di alcune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sanguisughe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zecche</a:t>
            </a:r>
          </a:p>
          <a:p>
            <a:pPr algn="ctr"/>
            <a:endParaRPr lang="it-IT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Aprono un nuovo capitolo nella formulazione di modelli matematici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00100" y="1071546"/>
            <a:ext cx="7429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La “</a:t>
            </a:r>
            <a:r>
              <a:rPr lang="it-IT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ultrafiltrazione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” del sangue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00100" y="1071546"/>
            <a:ext cx="7429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La “</a:t>
            </a:r>
            <a:r>
              <a:rPr lang="it-IT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ultrafiltrazione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” del sangue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71538" y="2500306"/>
            <a:ext cx="7429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 processo naturale : nel </a:t>
            </a:r>
            <a:r>
              <a:rPr lang="it-IT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rene</a:t>
            </a:r>
            <a:endParaRPr lang="it-IT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it-IT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processo artificiale</a:t>
            </a:r>
            <a:r>
              <a:rPr lang="it-IT" sz="320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it-IT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dialisi</a:t>
            </a:r>
            <a:endParaRPr lang="it-IT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14414" y="2071678"/>
            <a:ext cx="671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Il dializzatore a fibre cave</a:t>
            </a:r>
            <a:endParaRPr lang="it-IT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098550" y="2789238"/>
            <a:ext cx="7551738" cy="3879850"/>
            <a:chOff x="385" y="1706"/>
            <a:chExt cx="4757" cy="2444"/>
          </a:xfrm>
        </p:grpSpPr>
        <p:sp>
          <p:nvSpPr>
            <p:cNvPr id="3" name="Line 36"/>
            <p:cNvSpPr>
              <a:spLocks noChangeShapeType="1"/>
            </p:cNvSpPr>
            <p:nvPr/>
          </p:nvSpPr>
          <p:spPr bwMode="auto">
            <a:xfrm>
              <a:off x="1105" y="2949"/>
              <a:ext cx="40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pic>
          <p:nvPicPr>
            <p:cNvPr id="4" name="Picture 3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5" y="1706"/>
              <a:ext cx="990" cy="2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38" descr="fig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36" y="2251"/>
              <a:ext cx="2540" cy="189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6" name="Line 39"/>
            <p:cNvSpPr>
              <a:spLocks noChangeShapeType="1"/>
            </p:cNvSpPr>
            <p:nvPr/>
          </p:nvSpPr>
          <p:spPr bwMode="auto">
            <a:xfrm flipH="1">
              <a:off x="1132" y="3179"/>
              <a:ext cx="13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Freeform 40"/>
            <p:cNvSpPr>
              <a:spLocks/>
            </p:cNvSpPr>
            <p:nvPr/>
          </p:nvSpPr>
          <p:spPr bwMode="auto">
            <a:xfrm>
              <a:off x="687" y="2902"/>
              <a:ext cx="453" cy="272"/>
            </a:xfrm>
            <a:custGeom>
              <a:avLst/>
              <a:gdLst>
                <a:gd name="T0" fmla="*/ 453 w 453"/>
                <a:gd name="T1" fmla="*/ 272 h 272"/>
                <a:gd name="T2" fmla="*/ 90 w 453"/>
                <a:gd name="T3" fmla="*/ 227 h 272"/>
                <a:gd name="T4" fmla="*/ 0 w 453"/>
                <a:gd name="T5" fmla="*/ 0 h 272"/>
                <a:gd name="T6" fmla="*/ 0 60000 65536"/>
                <a:gd name="T7" fmla="*/ 0 60000 65536"/>
                <a:gd name="T8" fmla="*/ 0 60000 65536"/>
                <a:gd name="T9" fmla="*/ 0 w 453"/>
                <a:gd name="T10" fmla="*/ 0 h 272"/>
                <a:gd name="T11" fmla="*/ 453 w 453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3" h="272">
                  <a:moveTo>
                    <a:pt x="453" y="272"/>
                  </a:moveTo>
                  <a:cubicBezTo>
                    <a:pt x="309" y="272"/>
                    <a:pt x="165" y="272"/>
                    <a:pt x="90" y="227"/>
                  </a:cubicBezTo>
                  <a:cubicBezTo>
                    <a:pt x="15" y="182"/>
                    <a:pt x="15" y="38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Line 41"/>
            <p:cNvSpPr>
              <a:spLocks noChangeShapeType="1"/>
            </p:cNvSpPr>
            <p:nvPr/>
          </p:nvSpPr>
          <p:spPr bwMode="auto">
            <a:xfrm>
              <a:off x="4772" y="3174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Freeform 42"/>
            <p:cNvSpPr>
              <a:spLocks/>
            </p:cNvSpPr>
            <p:nvPr/>
          </p:nvSpPr>
          <p:spPr bwMode="auto">
            <a:xfrm>
              <a:off x="787" y="2677"/>
              <a:ext cx="620" cy="279"/>
            </a:xfrm>
            <a:custGeom>
              <a:avLst/>
              <a:gdLst>
                <a:gd name="T0" fmla="*/ 620 w 620"/>
                <a:gd name="T1" fmla="*/ 272 h 279"/>
                <a:gd name="T2" fmla="*/ 257 w 620"/>
                <a:gd name="T3" fmla="*/ 272 h 279"/>
                <a:gd name="T4" fmla="*/ 30 w 620"/>
                <a:gd name="T5" fmla="*/ 227 h 279"/>
                <a:gd name="T6" fmla="*/ 76 w 620"/>
                <a:gd name="T7" fmla="*/ 0 h 2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0"/>
                <a:gd name="T13" fmla="*/ 0 h 279"/>
                <a:gd name="T14" fmla="*/ 620 w 620"/>
                <a:gd name="T15" fmla="*/ 279 h 2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0" h="279">
                  <a:moveTo>
                    <a:pt x="620" y="272"/>
                  </a:moveTo>
                  <a:cubicBezTo>
                    <a:pt x="487" y="275"/>
                    <a:pt x="355" y="279"/>
                    <a:pt x="257" y="272"/>
                  </a:cubicBezTo>
                  <a:cubicBezTo>
                    <a:pt x="159" y="265"/>
                    <a:pt x="60" y="272"/>
                    <a:pt x="30" y="227"/>
                  </a:cubicBezTo>
                  <a:cubicBezTo>
                    <a:pt x="0" y="182"/>
                    <a:pt x="38" y="91"/>
                    <a:pt x="7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Line 43"/>
            <p:cNvSpPr>
              <a:spLocks noChangeShapeType="1"/>
            </p:cNvSpPr>
            <p:nvPr/>
          </p:nvSpPr>
          <p:spPr bwMode="auto">
            <a:xfrm>
              <a:off x="5136" y="2949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Text Box 44"/>
          <p:cNvSpPr txBox="1">
            <a:spLocks noChangeArrowheads="1"/>
          </p:cNvSpPr>
          <p:nvPr/>
        </p:nvSpPr>
        <p:spPr bwMode="auto">
          <a:xfrm>
            <a:off x="493713" y="4340225"/>
            <a:ext cx="742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( B )</a:t>
            </a:r>
          </a:p>
        </p:txBody>
      </p: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611188" y="260350"/>
            <a:ext cx="7358062" cy="2159000"/>
            <a:chOff x="315" y="-63"/>
            <a:chExt cx="4635" cy="1360"/>
          </a:xfrm>
        </p:grpSpPr>
        <p:sp>
          <p:nvSpPr>
            <p:cNvPr id="13" name="Rectangle 46"/>
            <p:cNvSpPr>
              <a:spLocks noChangeArrowheads="1"/>
            </p:cNvSpPr>
            <p:nvPr/>
          </p:nvSpPr>
          <p:spPr bwMode="auto">
            <a:xfrm>
              <a:off x="1457" y="280"/>
              <a:ext cx="3175" cy="18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4" name="Rectangle 47"/>
            <p:cNvSpPr>
              <a:spLocks noChangeArrowheads="1"/>
            </p:cNvSpPr>
            <p:nvPr/>
          </p:nvSpPr>
          <p:spPr bwMode="auto">
            <a:xfrm>
              <a:off x="1457" y="733"/>
              <a:ext cx="3175" cy="18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5" name="AutoShape 48"/>
            <p:cNvSpPr>
              <a:spLocks noChangeArrowheads="1"/>
            </p:cNvSpPr>
            <p:nvPr/>
          </p:nvSpPr>
          <p:spPr bwMode="auto">
            <a:xfrm>
              <a:off x="1139" y="544"/>
              <a:ext cx="318" cy="136"/>
            </a:xfrm>
            <a:prstGeom prst="rightArrow">
              <a:avLst>
                <a:gd name="adj1" fmla="val 50000"/>
                <a:gd name="adj2" fmla="val 5845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6" name="AutoShape 49"/>
            <p:cNvSpPr>
              <a:spLocks noChangeArrowheads="1"/>
            </p:cNvSpPr>
            <p:nvPr/>
          </p:nvSpPr>
          <p:spPr bwMode="auto">
            <a:xfrm>
              <a:off x="4632" y="539"/>
              <a:ext cx="318" cy="136"/>
            </a:xfrm>
            <a:prstGeom prst="rightArrow">
              <a:avLst>
                <a:gd name="adj1" fmla="val 50000"/>
                <a:gd name="adj2" fmla="val 5845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" name="AutoShape 50"/>
            <p:cNvSpPr>
              <a:spLocks noChangeArrowheads="1"/>
            </p:cNvSpPr>
            <p:nvPr/>
          </p:nvSpPr>
          <p:spPr bwMode="auto">
            <a:xfrm>
              <a:off x="1956" y="689"/>
              <a:ext cx="227" cy="362"/>
            </a:xfrm>
            <a:prstGeom prst="downArrow">
              <a:avLst>
                <a:gd name="adj1" fmla="val 50000"/>
                <a:gd name="adj2" fmla="val 39868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it-IT"/>
            </a:p>
          </p:txBody>
        </p:sp>
        <p:sp>
          <p:nvSpPr>
            <p:cNvPr id="18" name="AutoShape 51"/>
            <p:cNvSpPr>
              <a:spLocks noChangeArrowheads="1"/>
            </p:cNvSpPr>
            <p:nvPr/>
          </p:nvSpPr>
          <p:spPr bwMode="auto">
            <a:xfrm>
              <a:off x="2863" y="689"/>
              <a:ext cx="227" cy="362"/>
            </a:xfrm>
            <a:prstGeom prst="downArrow">
              <a:avLst>
                <a:gd name="adj1" fmla="val 50000"/>
                <a:gd name="adj2" fmla="val 39868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it-IT"/>
            </a:p>
          </p:txBody>
        </p:sp>
        <p:sp>
          <p:nvSpPr>
            <p:cNvPr id="19" name="AutoShape 52"/>
            <p:cNvSpPr>
              <a:spLocks noChangeArrowheads="1"/>
            </p:cNvSpPr>
            <p:nvPr/>
          </p:nvSpPr>
          <p:spPr bwMode="auto">
            <a:xfrm>
              <a:off x="3906" y="689"/>
              <a:ext cx="227" cy="362"/>
            </a:xfrm>
            <a:prstGeom prst="downArrow">
              <a:avLst>
                <a:gd name="adj1" fmla="val 50000"/>
                <a:gd name="adj2" fmla="val 39868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it-IT"/>
            </a:p>
          </p:txBody>
        </p:sp>
        <p:sp>
          <p:nvSpPr>
            <p:cNvPr id="20" name="AutoShape 53"/>
            <p:cNvSpPr>
              <a:spLocks noChangeArrowheads="1"/>
            </p:cNvSpPr>
            <p:nvPr/>
          </p:nvSpPr>
          <p:spPr bwMode="auto">
            <a:xfrm>
              <a:off x="1412" y="1052"/>
              <a:ext cx="545" cy="227"/>
            </a:xfrm>
            <a:prstGeom prst="leftArrow">
              <a:avLst>
                <a:gd name="adj1" fmla="val 50000"/>
                <a:gd name="adj2" fmla="val 600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" name="AutoShape 54"/>
            <p:cNvSpPr>
              <a:spLocks noChangeArrowheads="1"/>
            </p:cNvSpPr>
            <p:nvPr/>
          </p:nvSpPr>
          <p:spPr bwMode="auto">
            <a:xfrm>
              <a:off x="4168" y="1070"/>
              <a:ext cx="545" cy="227"/>
            </a:xfrm>
            <a:prstGeom prst="leftArrow">
              <a:avLst>
                <a:gd name="adj1" fmla="val 50000"/>
                <a:gd name="adj2" fmla="val 600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" name="Text Box 55"/>
            <p:cNvSpPr txBox="1">
              <a:spLocks noChangeArrowheads="1"/>
            </p:cNvSpPr>
            <p:nvPr/>
          </p:nvSpPr>
          <p:spPr bwMode="auto">
            <a:xfrm>
              <a:off x="2729" y="487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it-IT" sz="1800">
                <a:latin typeface="Arial" charset="0"/>
              </a:endParaRPr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2485" y="1062"/>
              <a:ext cx="10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800" b="1">
                  <a:latin typeface="Arial" charset="0"/>
                </a:rPr>
                <a:t>dialysate flow</a:t>
              </a:r>
            </a:p>
          </p:txBody>
        </p:sp>
        <p:sp>
          <p:nvSpPr>
            <p:cNvPr id="24" name="Text Box 57"/>
            <p:cNvSpPr txBox="1">
              <a:spLocks noChangeArrowheads="1"/>
            </p:cNvSpPr>
            <p:nvPr/>
          </p:nvSpPr>
          <p:spPr bwMode="auto">
            <a:xfrm>
              <a:off x="315" y="462"/>
              <a:ext cx="47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( A )</a:t>
              </a:r>
            </a:p>
          </p:txBody>
        </p:sp>
        <p:sp>
          <p:nvSpPr>
            <p:cNvPr id="25" name="AutoShape 58"/>
            <p:cNvSpPr>
              <a:spLocks noChangeArrowheads="1"/>
            </p:cNvSpPr>
            <p:nvPr/>
          </p:nvSpPr>
          <p:spPr bwMode="auto">
            <a:xfrm flipH="1" flipV="1">
              <a:off x="1955" y="139"/>
              <a:ext cx="227" cy="362"/>
            </a:xfrm>
            <a:prstGeom prst="downArrow">
              <a:avLst>
                <a:gd name="adj1" fmla="val 50000"/>
                <a:gd name="adj2" fmla="val 39868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it-IT"/>
            </a:p>
          </p:txBody>
        </p:sp>
        <p:sp>
          <p:nvSpPr>
            <p:cNvPr id="26" name="AutoShape 59"/>
            <p:cNvSpPr>
              <a:spLocks noChangeArrowheads="1"/>
            </p:cNvSpPr>
            <p:nvPr/>
          </p:nvSpPr>
          <p:spPr bwMode="auto">
            <a:xfrm flipH="1" flipV="1">
              <a:off x="2862" y="137"/>
              <a:ext cx="227" cy="362"/>
            </a:xfrm>
            <a:prstGeom prst="downArrow">
              <a:avLst>
                <a:gd name="adj1" fmla="val 50000"/>
                <a:gd name="adj2" fmla="val 39868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it-IT"/>
            </a:p>
          </p:txBody>
        </p:sp>
        <p:sp>
          <p:nvSpPr>
            <p:cNvPr id="27" name="AutoShape 60"/>
            <p:cNvSpPr>
              <a:spLocks noChangeArrowheads="1"/>
            </p:cNvSpPr>
            <p:nvPr/>
          </p:nvSpPr>
          <p:spPr bwMode="auto">
            <a:xfrm flipH="1" flipV="1">
              <a:off x="3887" y="135"/>
              <a:ext cx="227" cy="362"/>
            </a:xfrm>
            <a:prstGeom prst="downArrow">
              <a:avLst>
                <a:gd name="adj1" fmla="val 50000"/>
                <a:gd name="adj2" fmla="val 39868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it-IT"/>
            </a:p>
          </p:txBody>
        </p:sp>
        <p:sp>
          <p:nvSpPr>
            <p:cNvPr id="28" name="AutoShape 61"/>
            <p:cNvSpPr>
              <a:spLocks noChangeArrowheads="1"/>
            </p:cNvSpPr>
            <p:nvPr/>
          </p:nvSpPr>
          <p:spPr bwMode="auto">
            <a:xfrm>
              <a:off x="1419" y="-26"/>
              <a:ext cx="545" cy="227"/>
            </a:xfrm>
            <a:prstGeom prst="leftArrow">
              <a:avLst>
                <a:gd name="adj1" fmla="val 50000"/>
                <a:gd name="adj2" fmla="val 600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" name="AutoShape 62"/>
            <p:cNvSpPr>
              <a:spLocks noChangeArrowheads="1"/>
            </p:cNvSpPr>
            <p:nvPr/>
          </p:nvSpPr>
          <p:spPr bwMode="auto">
            <a:xfrm>
              <a:off x="4104" y="-26"/>
              <a:ext cx="545" cy="227"/>
            </a:xfrm>
            <a:prstGeom prst="leftArrow">
              <a:avLst>
                <a:gd name="adj1" fmla="val 50000"/>
                <a:gd name="adj2" fmla="val 600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" name="Text Box 63"/>
            <p:cNvSpPr txBox="1">
              <a:spLocks noChangeArrowheads="1"/>
            </p:cNvSpPr>
            <p:nvPr/>
          </p:nvSpPr>
          <p:spPr bwMode="auto">
            <a:xfrm>
              <a:off x="2481" y="-63"/>
              <a:ext cx="10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800" b="1">
                  <a:latin typeface="Arial" charset="0"/>
                </a:rPr>
                <a:t>dialysate flow</a:t>
              </a:r>
            </a:p>
          </p:txBody>
        </p:sp>
      </p:grpSp>
      <p:sp>
        <p:nvSpPr>
          <p:cNvPr id="31" name="Text Box 64"/>
          <p:cNvSpPr txBox="1">
            <a:spLocks noChangeArrowheads="1"/>
          </p:cNvSpPr>
          <p:nvPr/>
        </p:nvSpPr>
        <p:spPr bwMode="auto">
          <a:xfrm>
            <a:off x="2484438" y="1125538"/>
            <a:ext cx="86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/>
              <a:t>blood</a:t>
            </a:r>
          </a:p>
        </p:txBody>
      </p:sp>
      <p:sp>
        <p:nvSpPr>
          <p:cNvPr id="32" name="Text Box 65"/>
          <p:cNvSpPr txBox="1">
            <a:spLocks noChangeArrowheads="1"/>
          </p:cNvSpPr>
          <p:nvPr/>
        </p:nvSpPr>
        <p:spPr bwMode="auto">
          <a:xfrm>
            <a:off x="6588125" y="1125538"/>
            <a:ext cx="792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/>
              <a:t>blood</a:t>
            </a:r>
          </a:p>
        </p:txBody>
      </p:sp>
      <p:sp>
        <p:nvSpPr>
          <p:cNvPr id="33" name="Text Box 66"/>
          <p:cNvSpPr txBox="1">
            <a:spLocks noChangeArrowheads="1"/>
          </p:cNvSpPr>
          <p:nvPr/>
        </p:nvSpPr>
        <p:spPr bwMode="auto">
          <a:xfrm>
            <a:off x="2484438" y="2636838"/>
            <a:ext cx="6016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dirty="0" smtClean="0"/>
              <a:t>I due flussi sono guidati da pressioni applicate</a:t>
            </a:r>
            <a:endParaRPr lang="it-IT" sz="2400" b="1" dirty="0">
              <a:solidFill>
                <a:srgbClr val="0000CC"/>
              </a:solidFill>
            </a:endParaRPr>
          </a:p>
        </p:txBody>
      </p:sp>
      <p:sp>
        <p:nvSpPr>
          <p:cNvPr id="34" name="CasellaDiTesto 33"/>
          <p:cNvSpPr txBox="1">
            <a:spLocks noChangeArrowheads="1"/>
          </p:cNvSpPr>
          <p:nvPr/>
        </p:nvSpPr>
        <p:spPr bwMode="auto">
          <a:xfrm>
            <a:off x="0" y="214313"/>
            <a:ext cx="2000250" cy="70788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dirty="0" smtClean="0"/>
              <a:t>Schema di fibra cava</a:t>
            </a:r>
            <a:endParaRPr lang="it-IT" sz="20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196975"/>
            <a:ext cx="7772400" cy="3660785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lphaUcParenBoth"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La fibra cava è una 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membrana semipermeabile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. Il flusso trasversale è causato da una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pressione di </a:t>
            </a:r>
            <a:r>
              <a:rPr kumimoji="0" lang="it-IT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transmembrana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.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Urea, creatinina, ecc.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sono eliminate per convezione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 e diffusione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.  Le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proteine </a:t>
            </a:r>
            <a:r>
              <a:rPr kumimoji="0" lang="it-IT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(principalmente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albumina</a:t>
            </a:r>
            <a:r>
              <a:rPr kumimoji="0" lang="it-IT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)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non passano.</a:t>
            </a:r>
            <a:endParaRPr kumimoji="0" lang="it-IT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itchFamily="18" charset="0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lphaUcParenBoth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itchFamily="18" charset="0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lphaUcParenBoth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Obiettivi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 del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trattamento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: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err="1" smtClean="0">
                <a:latin typeface="Baskerville Old Face" pitchFamily="18" charset="0"/>
              </a:rPr>
              <a:t>Eliminare</a:t>
            </a: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dirty="0" err="1" smtClean="0">
                <a:latin typeface="Baskerville Old Face" pitchFamily="18" charset="0"/>
              </a:rPr>
              <a:t>sostanze</a:t>
            </a: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dirty="0" err="1" smtClean="0">
                <a:latin typeface="Baskerville Old Face" pitchFamily="18" charset="0"/>
              </a:rPr>
              <a:t>tossiche</a:t>
            </a:r>
            <a:r>
              <a:rPr lang="en-US" sz="2400" dirty="0" smtClean="0">
                <a:latin typeface="Baskerville Old Face" pitchFamily="18" charset="0"/>
              </a:rPr>
              <a:t> (urea, </a:t>
            </a:r>
            <a:r>
              <a:rPr lang="en-US" sz="2400" dirty="0" err="1" smtClean="0">
                <a:latin typeface="Baskerville Old Face" pitchFamily="18" charset="0"/>
              </a:rPr>
              <a:t>ecc</a:t>
            </a:r>
            <a:r>
              <a:rPr lang="en-US" sz="2400" dirty="0" smtClean="0">
                <a:latin typeface="Baskerville Old Face" pitchFamily="18" charset="0"/>
              </a:rPr>
              <a:t>.)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Eliminare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una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considerevole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quantitativo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di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acqua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(2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  <a:sym typeface="Symbol" pitchFamily="18" charset="2"/>
              </a:rPr>
              <a:t>4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  <a:sym typeface="Symbol" pitchFamily="18" charset="2"/>
              </a:rPr>
              <a:t>litri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  <a:sym typeface="Symbol" pitchFamily="18" charset="2"/>
              </a:rPr>
              <a:t>)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. </a:t>
            </a: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itchFamily="18" charset="0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itchFamily="18" charset="0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533649"/>
            <a:ext cx="3929058" cy="232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500570"/>
            <a:ext cx="3819880" cy="210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71472" y="1500174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La composizione del “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dializzato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” è importante per conservare l’equilibrio di molte sostanze (ioni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Na+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, glucosio, ecc.)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642918"/>
            <a:ext cx="771525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err="1">
                <a:latin typeface="Times New Roman" pitchFamily="18" charset="0"/>
                <a:cs typeface="Times New Roman" pitchFamily="18" charset="0"/>
              </a:rPr>
              <a:t>Reference</a:t>
            </a:r>
            <a:r>
              <a:rPr lang="it-IT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b="1" dirty="0" err="1" smtClean="0">
                <a:latin typeface="Times New Roman" pitchFamily="18" charset="0"/>
                <a:cs typeface="Times New Roman" pitchFamily="18" charset="0"/>
              </a:rPr>
              <a:t>papers</a:t>
            </a:r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it-IT" sz="28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Bef>
                <a:spcPct val="50000"/>
              </a:spcBef>
              <a:defRPr/>
            </a:pP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Farina, A. Fasano: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Modelling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high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flux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hollow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dialyzers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Discrete </a:t>
            </a:r>
            <a:r>
              <a:rPr lang="en-GB" sz="2400" i="1" dirty="0">
                <a:latin typeface="Times New Roman" pitchFamily="18" charset="0"/>
                <a:cs typeface="Times New Roman" pitchFamily="18" charset="0"/>
              </a:rPr>
              <a:t>and Continuous Dynamical </a:t>
            </a: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lang="en-GB" sz="2400" dirty="0" smtClean="0"/>
              <a:t>Series B (DCDS-B) 17 (2012) 1903-1937 </a:t>
            </a: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pPr marL="514350" lvl="0" indent="-514350">
              <a:spcBef>
                <a:spcPct val="50000"/>
              </a:spcBef>
              <a:defRPr/>
            </a:pP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Borsi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, A. Farina, A.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Fasano</a:t>
            </a:r>
            <a:r>
              <a:rPr lang="en-GB" sz="2400" dirty="0" smtClean="0"/>
              <a:t>.</a:t>
            </a:r>
            <a:r>
              <a:rPr lang="en-US" sz="2400" dirty="0" smtClean="0"/>
              <a:t> The effect of osmotic pressure on the flow of solutions through semi-permeable hollow fibers. </a:t>
            </a:r>
            <a:r>
              <a:rPr lang="en-US" sz="2400" i="1" dirty="0" smtClean="0"/>
              <a:t>Appl. Math. Mod</a:t>
            </a:r>
            <a:r>
              <a:rPr lang="en-US" sz="2400" dirty="0" smtClean="0"/>
              <a:t>.  (2012)</a:t>
            </a:r>
            <a:endParaRPr lang="it-IT" sz="2400" dirty="0" smtClean="0"/>
          </a:p>
          <a:p>
            <a:pPr marL="514350" indent="-514350">
              <a:spcBef>
                <a:spcPct val="50000"/>
              </a:spcBef>
              <a:defRPr/>
            </a:pP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it-IT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ttangolo 4"/>
          <p:cNvSpPr>
            <a:spLocks noChangeArrowheads="1"/>
          </p:cNvSpPr>
          <p:nvPr/>
        </p:nvSpPr>
        <p:spPr bwMode="auto">
          <a:xfrm>
            <a:off x="214282" y="5572140"/>
            <a:ext cx="8715375" cy="7080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dirty="0"/>
              <a:t>HISTORY OF DIALYSIS</a:t>
            </a:r>
          </a:p>
          <a:p>
            <a:r>
              <a:rPr lang="it-IT" sz="2000" dirty="0" err="1"/>
              <a:t>Himmelfarb</a:t>
            </a:r>
            <a:r>
              <a:rPr lang="it-IT" sz="2000" dirty="0"/>
              <a:t> J., </a:t>
            </a:r>
            <a:r>
              <a:rPr lang="it-IT" sz="2000" dirty="0" err="1"/>
              <a:t>Ikizler</a:t>
            </a:r>
            <a:r>
              <a:rPr lang="it-IT" sz="2000" dirty="0"/>
              <a:t> </a:t>
            </a:r>
            <a:r>
              <a:rPr lang="it-IT" sz="2000" dirty="0" err="1"/>
              <a:t>T.A.</a:t>
            </a:r>
            <a:r>
              <a:rPr lang="it-IT" sz="2000" dirty="0"/>
              <a:t>, </a:t>
            </a:r>
            <a:r>
              <a:rPr lang="it-IT" sz="2000" dirty="0" err="1"/>
              <a:t>Hemodialysis</a:t>
            </a:r>
            <a:r>
              <a:rPr lang="it-IT" sz="2000" dirty="0"/>
              <a:t>, N. </a:t>
            </a:r>
            <a:r>
              <a:rPr lang="it-IT" sz="2000" dirty="0" err="1"/>
              <a:t>Engl</a:t>
            </a:r>
            <a:r>
              <a:rPr lang="it-IT" sz="2000" dirty="0"/>
              <a:t>. J. </a:t>
            </a:r>
            <a:r>
              <a:rPr lang="it-IT" sz="2000" dirty="0" err="1"/>
              <a:t>Med</a:t>
            </a:r>
            <a:r>
              <a:rPr lang="it-IT" sz="2000" dirty="0"/>
              <a:t>., </a:t>
            </a:r>
            <a:r>
              <a:rPr lang="it-IT" sz="2000" b="1" dirty="0"/>
              <a:t>363,</a:t>
            </a:r>
            <a:r>
              <a:rPr lang="it-IT" sz="2000" dirty="0"/>
              <a:t> 1833-1845</a:t>
            </a:r>
            <a:r>
              <a:rPr lang="it-IT" sz="2000" b="1" dirty="0"/>
              <a:t>, 2010</a:t>
            </a:r>
            <a:endParaRPr lang="it-IT" sz="2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28662" y="2143116"/>
            <a:ext cx="73581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Collaborazione in atto con il prof. Claudio Ronco,</a:t>
            </a:r>
          </a:p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Direttore del reparto di Nefrologia, Ospedale di Vicenza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205038"/>
            <a:ext cx="6408738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4754" name="Object 41"/>
          <p:cNvGraphicFramePr>
            <a:graphicFrameLocks noChangeAspect="1"/>
          </p:cNvGraphicFramePr>
          <p:nvPr/>
        </p:nvGraphicFramePr>
        <p:xfrm>
          <a:off x="6659563" y="3214688"/>
          <a:ext cx="2160587" cy="1284287"/>
        </p:xfrm>
        <a:graphic>
          <a:graphicData uri="http://schemas.openxmlformats.org/presentationml/2006/ole">
            <p:oleObj spid="_x0000_s74754" name="Equation" r:id="rId4" imgW="1002960" imgH="596880" progId="Equation.3">
              <p:embed/>
            </p:oleObj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1142976" y="571480"/>
            <a:ext cx="721523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Riduzione a un problema con simmetria di rotazione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Line 48"/>
          <p:cNvSpPr>
            <a:spLocks noChangeShapeType="1"/>
          </p:cNvSpPr>
          <p:nvPr/>
        </p:nvSpPr>
        <p:spPr bwMode="auto">
          <a:xfrm flipV="1">
            <a:off x="1763713" y="4652963"/>
            <a:ext cx="1152525" cy="7207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2339975" y="5157788"/>
            <a:ext cx="719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 err="1">
                <a:solidFill>
                  <a:srgbClr val="FF0000"/>
                </a:solidFill>
              </a:rPr>
              <a:t>B*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Line 46"/>
          <p:cNvSpPr>
            <a:spLocks noChangeShapeType="1"/>
          </p:cNvSpPr>
          <p:nvPr/>
        </p:nvSpPr>
        <p:spPr bwMode="auto">
          <a:xfrm>
            <a:off x="4787900" y="3860800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5651500" y="3644900"/>
            <a:ext cx="72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dirty="0" err="1"/>
              <a:t>D*</a:t>
            </a:r>
            <a:endParaRPr lang="it-IT" sz="2400" dirty="0"/>
          </a:p>
        </p:txBody>
      </p:sp>
      <p:cxnSp>
        <p:nvCxnSpPr>
          <p:cNvPr id="10" name="Connettore 1 9"/>
          <p:cNvCxnSpPr/>
          <p:nvPr/>
        </p:nvCxnSpPr>
        <p:spPr>
          <a:xfrm>
            <a:off x="4786314" y="2857496"/>
            <a:ext cx="28575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500562" y="250030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100 </a:t>
            </a:r>
            <a:r>
              <a:rPr lang="it-IT" dirty="0" smtClean="0">
                <a:sym typeface="Symbol"/>
              </a:rPr>
              <a:t>m</a:t>
            </a:r>
            <a:endParaRPr lang="it-IT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rrowheads="1"/>
          </p:cNvSpPr>
          <p:nvPr/>
        </p:nvSpPr>
        <p:spPr bwMode="auto">
          <a:xfrm>
            <a:off x="320675" y="1033463"/>
            <a:ext cx="1389063" cy="4267200"/>
          </a:xfrm>
          <a:prstGeom prst="ellipse">
            <a:avLst/>
          </a:prstGeom>
          <a:solidFill>
            <a:schemeClr val="folHlink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492125" y="1554163"/>
            <a:ext cx="1022350" cy="3200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1003300" y="1025525"/>
            <a:ext cx="6865938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1003300" y="5300663"/>
            <a:ext cx="6865938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" name="Arc 8"/>
          <p:cNvSpPr>
            <a:spLocks/>
          </p:cNvSpPr>
          <p:nvPr/>
        </p:nvSpPr>
        <p:spPr bwMode="auto">
          <a:xfrm>
            <a:off x="7858125" y="1025525"/>
            <a:ext cx="892175" cy="4276725"/>
          </a:xfrm>
          <a:custGeom>
            <a:avLst/>
            <a:gdLst>
              <a:gd name="T0" fmla="*/ 621319 w 21977"/>
              <a:gd name="T1" fmla="*/ 0 h 43200"/>
              <a:gd name="T2" fmla="*/ 0 w 21977"/>
              <a:gd name="T3" fmla="*/ 423358993 h 43200"/>
              <a:gd name="T4" fmla="*/ 621319 w 21977"/>
              <a:gd name="T5" fmla="*/ 211694148 h 43200"/>
              <a:gd name="T6" fmla="*/ 0 60000 65536"/>
              <a:gd name="T7" fmla="*/ 0 60000 65536"/>
              <a:gd name="T8" fmla="*/ 0 60000 65536"/>
              <a:gd name="T9" fmla="*/ 0 w 21977"/>
              <a:gd name="T10" fmla="*/ 0 h 43200"/>
              <a:gd name="T11" fmla="*/ 21977 w 21977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977" h="43200" fill="none" extrusionOk="0">
                <a:moveTo>
                  <a:pt x="376" y="0"/>
                </a:moveTo>
                <a:cubicBezTo>
                  <a:pt x="12306" y="0"/>
                  <a:pt x="21977" y="9670"/>
                  <a:pt x="21977" y="21600"/>
                </a:cubicBezTo>
                <a:cubicBezTo>
                  <a:pt x="21977" y="33529"/>
                  <a:pt x="12306" y="43200"/>
                  <a:pt x="377" y="43200"/>
                </a:cubicBezTo>
                <a:cubicBezTo>
                  <a:pt x="251" y="43200"/>
                  <a:pt x="125" y="43198"/>
                  <a:pt x="0" y="43196"/>
                </a:cubicBezTo>
              </a:path>
              <a:path w="21977" h="43200" stroke="0" extrusionOk="0">
                <a:moveTo>
                  <a:pt x="376" y="0"/>
                </a:moveTo>
                <a:cubicBezTo>
                  <a:pt x="12306" y="0"/>
                  <a:pt x="21977" y="9670"/>
                  <a:pt x="21977" y="21600"/>
                </a:cubicBezTo>
                <a:cubicBezTo>
                  <a:pt x="21977" y="33529"/>
                  <a:pt x="12306" y="43200"/>
                  <a:pt x="377" y="43200"/>
                </a:cubicBezTo>
                <a:cubicBezTo>
                  <a:pt x="251" y="43200"/>
                  <a:pt x="125" y="43198"/>
                  <a:pt x="0" y="43196"/>
                </a:cubicBezTo>
                <a:lnTo>
                  <a:pt x="377" y="216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7" name="Arc 9"/>
          <p:cNvSpPr>
            <a:spLocks/>
          </p:cNvSpPr>
          <p:nvPr/>
        </p:nvSpPr>
        <p:spPr bwMode="auto">
          <a:xfrm>
            <a:off x="1019175" y="534988"/>
            <a:ext cx="885825" cy="5408612"/>
          </a:xfrm>
          <a:custGeom>
            <a:avLst/>
            <a:gdLst>
              <a:gd name="T0" fmla="*/ 381929 w 21832"/>
              <a:gd name="T1" fmla="*/ 0 h 43200"/>
              <a:gd name="T2" fmla="*/ 0 w 21832"/>
              <a:gd name="T3" fmla="*/ 677138697 h 43200"/>
              <a:gd name="T4" fmla="*/ 381929 w 21832"/>
              <a:gd name="T5" fmla="*/ 338577361 h 43200"/>
              <a:gd name="T6" fmla="*/ 0 60000 65536"/>
              <a:gd name="T7" fmla="*/ 0 60000 65536"/>
              <a:gd name="T8" fmla="*/ 0 60000 65536"/>
              <a:gd name="T9" fmla="*/ 0 w 21832"/>
              <a:gd name="T10" fmla="*/ 0 h 43200"/>
              <a:gd name="T11" fmla="*/ 21832 w 21832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32" h="43200" fill="none" extrusionOk="0">
                <a:moveTo>
                  <a:pt x="231" y="0"/>
                </a:moveTo>
                <a:cubicBezTo>
                  <a:pt x="12161" y="0"/>
                  <a:pt x="21832" y="9670"/>
                  <a:pt x="21832" y="21600"/>
                </a:cubicBezTo>
                <a:cubicBezTo>
                  <a:pt x="21832" y="33529"/>
                  <a:pt x="12161" y="43200"/>
                  <a:pt x="232" y="43200"/>
                </a:cubicBezTo>
                <a:cubicBezTo>
                  <a:pt x="154" y="43200"/>
                  <a:pt x="77" y="43199"/>
                  <a:pt x="0" y="43198"/>
                </a:cubicBezTo>
              </a:path>
              <a:path w="21832" h="43200" stroke="0" extrusionOk="0">
                <a:moveTo>
                  <a:pt x="231" y="0"/>
                </a:moveTo>
                <a:cubicBezTo>
                  <a:pt x="12161" y="0"/>
                  <a:pt x="21832" y="9670"/>
                  <a:pt x="21832" y="21600"/>
                </a:cubicBezTo>
                <a:cubicBezTo>
                  <a:pt x="21832" y="33529"/>
                  <a:pt x="12161" y="43200"/>
                  <a:pt x="232" y="43200"/>
                </a:cubicBezTo>
                <a:cubicBezTo>
                  <a:pt x="154" y="43200"/>
                  <a:pt x="77" y="43199"/>
                  <a:pt x="0" y="43198"/>
                </a:cubicBezTo>
                <a:lnTo>
                  <a:pt x="232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" name="Arc 10"/>
          <p:cNvSpPr>
            <a:spLocks/>
          </p:cNvSpPr>
          <p:nvPr/>
        </p:nvSpPr>
        <p:spPr bwMode="auto">
          <a:xfrm flipH="1">
            <a:off x="152400" y="533400"/>
            <a:ext cx="885825" cy="5408613"/>
          </a:xfrm>
          <a:custGeom>
            <a:avLst/>
            <a:gdLst>
              <a:gd name="T0" fmla="*/ 381929 w 21832"/>
              <a:gd name="T1" fmla="*/ 0 h 43200"/>
              <a:gd name="T2" fmla="*/ 0 w 21832"/>
              <a:gd name="T3" fmla="*/ 677139323 h 43200"/>
              <a:gd name="T4" fmla="*/ 381929 w 21832"/>
              <a:gd name="T5" fmla="*/ 338577424 h 43200"/>
              <a:gd name="T6" fmla="*/ 0 60000 65536"/>
              <a:gd name="T7" fmla="*/ 0 60000 65536"/>
              <a:gd name="T8" fmla="*/ 0 60000 65536"/>
              <a:gd name="T9" fmla="*/ 0 w 21832"/>
              <a:gd name="T10" fmla="*/ 0 h 43200"/>
              <a:gd name="T11" fmla="*/ 21832 w 21832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32" h="43200" fill="none" extrusionOk="0">
                <a:moveTo>
                  <a:pt x="231" y="0"/>
                </a:moveTo>
                <a:cubicBezTo>
                  <a:pt x="12161" y="0"/>
                  <a:pt x="21832" y="9670"/>
                  <a:pt x="21832" y="21600"/>
                </a:cubicBezTo>
                <a:cubicBezTo>
                  <a:pt x="21832" y="33529"/>
                  <a:pt x="12161" y="43200"/>
                  <a:pt x="232" y="43200"/>
                </a:cubicBezTo>
                <a:cubicBezTo>
                  <a:pt x="154" y="43200"/>
                  <a:pt x="77" y="43199"/>
                  <a:pt x="0" y="43198"/>
                </a:cubicBezTo>
              </a:path>
              <a:path w="21832" h="43200" stroke="0" extrusionOk="0">
                <a:moveTo>
                  <a:pt x="231" y="0"/>
                </a:moveTo>
                <a:cubicBezTo>
                  <a:pt x="12161" y="0"/>
                  <a:pt x="21832" y="9670"/>
                  <a:pt x="21832" y="21600"/>
                </a:cubicBezTo>
                <a:cubicBezTo>
                  <a:pt x="21832" y="33529"/>
                  <a:pt x="12161" y="43200"/>
                  <a:pt x="232" y="43200"/>
                </a:cubicBezTo>
                <a:cubicBezTo>
                  <a:pt x="154" y="43200"/>
                  <a:pt x="77" y="43199"/>
                  <a:pt x="0" y="43198"/>
                </a:cubicBezTo>
                <a:lnTo>
                  <a:pt x="232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" name="Arc 11"/>
          <p:cNvSpPr>
            <a:spLocks/>
          </p:cNvSpPr>
          <p:nvPr/>
        </p:nvSpPr>
        <p:spPr bwMode="auto">
          <a:xfrm>
            <a:off x="8105775" y="520700"/>
            <a:ext cx="885825" cy="5422900"/>
          </a:xfrm>
          <a:custGeom>
            <a:avLst/>
            <a:gdLst>
              <a:gd name="T0" fmla="*/ 381929 w 21832"/>
              <a:gd name="T1" fmla="*/ 0 h 43200"/>
              <a:gd name="T2" fmla="*/ 0 w 21832"/>
              <a:gd name="T3" fmla="*/ 680721076 h 43200"/>
              <a:gd name="T4" fmla="*/ 381929 w 21832"/>
              <a:gd name="T5" fmla="*/ 340368572 h 43200"/>
              <a:gd name="T6" fmla="*/ 0 60000 65536"/>
              <a:gd name="T7" fmla="*/ 0 60000 65536"/>
              <a:gd name="T8" fmla="*/ 0 60000 65536"/>
              <a:gd name="T9" fmla="*/ 0 w 21832"/>
              <a:gd name="T10" fmla="*/ 0 h 43200"/>
              <a:gd name="T11" fmla="*/ 21832 w 21832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32" h="43200" fill="none" extrusionOk="0">
                <a:moveTo>
                  <a:pt x="231" y="0"/>
                </a:moveTo>
                <a:cubicBezTo>
                  <a:pt x="12161" y="0"/>
                  <a:pt x="21832" y="9670"/>
                  <a:pt x="21832" y="21600"/>
                </a:cubicBezTo>
                <a:cubicBezTo>
                  <a:pt x="21832" y="33529"/>
                  <a:pt x="12161" y="43200"/>
                  <a:pt x="232" y="43200"/>
                </a:cubicBezTo>
                <a:cubicBezTo>
                  <a:pt x="154" y="43200"/>
                  <a:pt x="77" y="43199"/>
                  <a:pt x="0" y="43198"/>
                </a:cubicBezTo>
              </a:path>
              <a:path w="21832" h="43200" stroke="0" extrusionOk="0">
                <a:moveTo>
                  <a:pt x="231" y="0"/>
                </a:moveTo>
                <a:cubicBezTo>
                  <a:pt x="12161" y="0"/>
                  <a:pt x="21832" y="9670"/>
                  <a:pt x="21832" y="21600"/>
                </a:cubicBezTo>
                <a:cubicBezTo>
                  <a:pt x="21832" y="33529"/>
                  <a:pt x="12161" y="43200"/>
                  <a:pt x="232" y="43200"/>
                </a:cubicBezTo>
                <a:cubicBezTo>
                  <a:pt x="154" y="43200"/>
                  <a:pt x="77" y="43199"/>
                  <a:pt x="0" y="43198"/>
                </a:cubicBezTo>
                <a:lnTo>
                  <a:pt x="232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955675" y="5943600"/>
            <a:ext cx="7232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1004888" y="533400"/>
            <a:ext cx="72310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V="1">
            <a:off x="1042988" y="1219200"/>
            <a:ext cx="511175" cy="1981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814388" y="1981200"/>
            <a:ext cx="55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i="1"/>
              <a:t>D</a:t>
            </a:r>
            <a:r>
              <a:rPr lang="it-IT" sz="2400" i="1" baseline="30000"/>
              <a:t>* </a:t>
            </a:r>
            <a:endParaRPr lang="en-US" sz="2400" i="1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1028700" y="5302250"/>
            <a:ext cx="584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1028700" y="1028700"/>
            <a:ext cx="5111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7700963" y="2684463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i="1"/>
              <a:t>x</a:t>
            </a:r>
            <a:r>
              <a:rPr lang="it-IT" sz="2400" i="1" baseline="30000"/>
              <a:t>* </a:t>
            </a:r>
            <a:endParaRPr lang="en-US" sz="2400" i="1"/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>
            <a:off x="1030288" y="3213100"/>
            <a:ext cx="0" cy="20875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604838" y="3908425"/>
            <a:ext cx="55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i="1"/>
              <a:t>H</a:t>
            </a:r>
            <a:r>
              <a:rPr lang="it-IT" sz="2400" i="1" baseline="30000"/>
              <a:t>* </a:t>
            </a:r>
            <a:endParaRPr lang="en-US" sz="2400" i="1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H="1" flipV="1">
            <a:off x="539750" y="2708275"/>
            <a:ext cx="503238" cy="5048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395288" y="2900363"/>
            <a:ext cx="522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i="1"/>
              <a:t>R</a:t>
            </a:r>
            <a:r>
              <a:rPr lang="it-IT" sz="2400" i="1" baseline="30000"/>
              <a:t>* </a:t>
            </a:r>
            <a:endParaRPr lang="en-US" sz="2400" i="1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971550" y="1557338"/>
            <a:ext cx="6985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>
            <a:off x="971550" y="4759325"/>
            <a:ext cx="69850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" name="Arc 25"/>
          <p:cNvSpPr>
            <a:spLocks/>
          </p:cNvSpPr>
          <p:nvPr/>
        </p:nvSpPr>
        <p:spPr bwMode="auto">
          <a:xfrm>
            <a:off x="7885113" y="1544638"/>
            <a:ext cx="561975" cy="1655762"/>
          </a:xfrm>
          <a:custGeom>
            <a:avLst/>
            <a:gdLst>
              <a:gd name="T0" fmla="*/ 12853 w 21600"/>
              <a:gd name="T1" fmla="*/ 0 h 21600"/>
              <a:gd name="T2" fmla="*/ 14621108 w 21600"/>
              <a:gd name="T3" fmla="*/ 126923502 h 21600"/>
              <a:gd name="T4" fmla="*/ 0 w 21600"/>
              <a:gd name="T5" fmla="*/ 12692350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18" y="0"/>
                </a:moveTo>
                <a:cubicBezTo>
                  <a:pt x="11940" y="10"/>
                  <a:pt x="21600" y="9678"/>
                  <a:pt x="21600" y="21600"/>
                </a:cubicBezTo>
              </a:path>
              <a:path w="21600" h="21600" stroke="0" extrusionOk="0">
                <a:moveTo>
                  <a:pt x="18" y="0"/>
                </a:moveTo>
                <a:cubicBezTo>
                  <a:pt x="11940" y="10"/>
                  <a:pt x="21600" y="9678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4" name="Arc 26"/>
          <p:cNvSpPr>
            <a:spLocks/>
          </p:cNvSpPr>
          <p:nvPr/>
        </p:nvSpPr>
        <p:spPr bwMode="auto">
          <a:xfrm rot="10800000" flipH="1">
            <a:off x="7881938" y="3167063"/>
            <a:ext cx="561975" cy="1582737"/>
          </a:xfrm>
          <a:custGeom>
            <a:avLst/>
            <a:gdLst>
              <a:gd name="T0" fmla="*/ 12853 w 21600"/>
              <a:gd name="T1" fmla="*/ 0 h 21600"/>
              <a:gd name="T2" fmla="*/ 14621108 w 21600"/>
              <a:gd name="T3" fmla="*/ 115974829 h 21600"/>
              <a:gd name="T4" fmla="*/ 0 w 21600"/>
              <a:gd name="T5" fmla="*/ 115974829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18" y="0"/>
                </a:moveTo>
                <a:cubicBezTo>
                  <a:pt x="11940" y="10"/>
                  <a:pt x="21600" y="9678"/>
                  <a:pt x="21600" y="21600"/>
                </a:cubicBezTo>
              </a:path>
              <a:path w="21600" h="21600" stroke="0" extrusionOk="0">
                <a:moveTo>
                  <a:pt x="18" y="0"/>
                </a:moveTo>
                <a:cubicBezTo>
                  <a:pt x="11940" y="10"/>
                  <a:pt x="21600" y="9678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>
            <a:off x="1042988" y="3213100"/>
            <a:ext cx="698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2751138" y="4743450"/>
            <a:ext cx="335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Arial" charset="0"/>
              </a:rPr>
              <a:t>POROUS MEMBRANE</a:t>
            </a:r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2751138" y="1052513"/>
            <a:ext cx="335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Arial" charset="0"/>
              </a:rPr>
              <a:t>POROUS MEMBRANE</a:t>
            </a:r>
          </a:p>
        </p:txBody>
      </p: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3492500" y="5373688"/>
            <a:ext cx="1150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Arial" charset="0"/>
              </a:rPr>
              <a:t>SHELL</a:t>
            </a:r>
          </a:p>
        </p:txBody>
      </p: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3563938" y="549275"/>
            <a:ext cx="115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Arial" charset="0"/>
              </a:rPr>
              <a:t>SHELL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2928926" y="6143644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 20 cm (non in scala)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6"/>
          <p:cNvSpPr txBox="1">
            <a:spLocks noChangeArrowheads="1"/>
          </p:cNvSpPr>
          <p:nvPr/>
        </p:nvSpPr>
        <p:spPr bwMode="auto">
          <a:xfrm>
            <a:off x="3500430" y="0"/>
            <a:ext cx="17123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Baskerville Old Face" pitchFamily="18" charset="0"/>
              </a:rPr>
              <a:t>Tre flussi</a:t>
            </a:r>
            <a:endParaRPr lang="en-US" sz="32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grpSp>
        <p:nvGrpSpPr>
          <p:cNvPr id="3" name="Group 91"/>
          <p:cNvGrpSpPr>
            <a:grpSpLocks/>
          </p:cNvGrpSpPr>
          <p:nvPr/>
        </p:nvGrpSpPr>
        <p:grpSpPr bwMode="auto">
          <a:xfrm>
            <a:off x="4763" y="836613"/>
            <a:ext cx="9093200" cy="3673475"/>
            <a:chOff x="3" y="1071"/>
            <a:chExt cx="5728" cy="2314"/>
          </a:xfrm>
        </p:grpSpPr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720" y="1799"/>
              <a:ext cx="4608" cy="296"/>
              <a:chOff x="576" y="858"/>
              <a:chExt cx="4608" cy="822"/>
            </a:xfrm>
          </p:grpSpPr>
          <p:sp>
            <p:nvSpPr>
              <p:cNvPr id="49" name="Line 3"/>
              <p:cNvSpPr>
                <a:spLocks noChangeShapeType="1"/>
              </p:cNvSpPr>
              <p:nvPr/>
            </p:nvSpPr>
            <p:spPr bwMode="auto">
              <a:xfrm flipV="1">
                <a:off x="576" y="864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0" name="Line 4"/>
              <p:cNvSpPr>
                <a:spLocks noChangeShapeType="1"/>
              </p:cNvSpPr>
              <p:nvPr/>
            </p:nvSpPr>
            <p:spPr bwMode="auto">
              <a:xfrm>
                <a:off x="576" y="864"/>
                <a:ext cx="46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" name="Line 5"/>
              <p:cNvSpPr>
                <a:spLocks noChangeShapeType="1"/>
              </p:cNvSpPr>
              <p:nvPr/>
            </p:nvSpPr>
            <p:spPr bwMode="auto">
              <a:xfrm flipV="1">
                <a:off x="5184" y="858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2" name="Line 6"/>
              <p:cNvSpPr>
                <a:spLocks noChangeShapeType="1"/>
              </p:cNvSpPr>
              <p:nvPr/>
            </p:nvSpPr>
            <p:spPr bwMode="auto">
              <a:xfrm>
                <a:off x="576" y="1680"/>
                <a:ext cx="46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5" name="Group 7"/>
            <p:cNvGrpSpPr>
              <a:grpSpLocks/>
            </p:cNvGrpSpPr>
            <p:nvPr/>
          </p:nvGrpSpPr>
          <p:grpSpPr bwMode="auto">
            <a:xfrm flipV="1">
              <a:off x="720" y="2456"/>
              <a:ext cx="4608" cy="296"/>
              <a:chOff x="576" y="858"/>
              <a:chExt cx="4608" cy="822"/>
            </a:xfrm>
          </p:grpSpPr>
          <p:sp>
            <p:nvSpPr>
              <p:cNvPr id="45" name="Line 8"/>
              <p:cNvSpPr>
                <a:spLocks noChangeShapeType="1"/>
              </p:cNvSpPr>
              <p:nvPr/>
            </p:nvSpPr>
            <p:spPr bwMode="auto">
              <a:xfrm flipV="1">
                <a:off x="576" y="864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6" name="Line 9"/>
              <p:cNvSpPr>
                <a:spLocks noChangeShapeType="1"/>
              </p:cNvSpPr>
              <p:nvPr/>
            </p:nvSpPr>
            <p:spPr bwMode="auto">
              <a:xfrm>
                <a:off x="576" y="864"/>
                <a:ext cx="46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" name="Line 10"/>
              <p:cNvSpPr>
                <a:spLocks noChangeShapeType="1"/>
              </p:cNvSpPr>
              <p:nvPr/>
            </p:nvSpPr>
            <p:spPr bwMode="auto">
              <a:xfrm flipV="1">
                <a:off x="5184" y="858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" name="Line 11"/>
              <p:cNvSpPr>
                <a:spLocks noChangeShapeType="1"/>
              </p:cNvSpPr>
              <p:nvPr/>
            </p:nvSpPr>
            <p:spPr bwMode="auto">
              <a:xfrm>
                <a:off x="576" y="1680"/>
                <a:ext cx="46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6" name="AutoShape 12"/>
            <p:cNvSpPr>
              <a:spLocks noChangeArrowheads="1"/>
            </p:cNvSpPr>
            <p:nvPr/>
          </p:nvSpPr>
          <p:spPr bwMode="auto">
            <a:xfrm>
              <a:off x="688" y="2114"/>
              <a:ext cx="378" cy="273"/>
            </a:xfrm>
            <a:prstGeom prst="rightArrow">
              <a:avLst>
                <a:gd name="adj1" fmla="val 50000"/>
                <a:gd name="adj2" fmla="val 34615"/>
              </a:avLst>
            </a:prstGeom>
            <a:solidFill>
              <a:srgbClr val="990000"/>
            </a:solidFill>
            <a:ln w="95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t-IT" sz="2400">
                <a:solidFill>
                  <a:srgbClr val="990000"/>
                </a:solidFill>
              </a:endParaRPr>
            </a:p>
          </p:txBody>
        </p:sp>
        <p:sp>
          <p:nvSpPr>
            <p:cNvPr id="7" name="Text Box 16"/>
            <p:cNvSpPr txBox="1">
              <a:spLocks noChangeArrowheads="1"/>
            </p:cNvSpPr>
            <p:nvPr/>
          </p:nvSpPr>
          <p:spPr bwMode="auto">
            <a:xfrm>
              <a:off x="3" y="1984"/>
              <a:ext cx="66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 </a:t>
              </a:r>
              <a:r>
                <a:rPr lang="it-IT" sz="3200" i="1"/>
                <a:t>P</a:t>
              </a:r>
              <a:r>
                <a:rPr lang="it-IT" sz="3200" i="1" baseline="30000"/>
                <a:t>*</a:t>
              </a:r>
              <a:r>
                <a:rPr lang="it-IT" sz="3200" i="1" baseline="-25000"/>
                <a:t>h in</a:t>
              </a:r>
              <a:endParaRPr lang="en-US" sz="3200" i="1"/>
            </a:p>
          </p:txBody>
        </p:sp>
        <p:sp>
          <p:nvSpPr>
            <p:cNvPr id="8" name="Text Box 17"/>
            <p:cNvSpPr txBox="1">
              <a:spLocks noChangeArrowheads="1"/>
            </p:cNvSpPr>
            <p:nvPr/>
          </p:nvSpPr>
          <p:spPr bwMode="auto">
            <a:xfrm>
              <a:off x="4986" y="2022"/>
              <a:ext cx="74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 </a:t>
              </a:r>
              <a:r>
                <a:rPr lang="it-IT" sz="3200" i="1"/>
                <a:t>P</a:t>
              </a:r>
              <a:r>
                <a:rPr lang="it-IT" sz="3200" i="1" baseline="30000"/>
                <a:t>*</a:t>
              </a:r>
              <a:r>
                <a:rPr lang="it-IT" sz="3200" i="1" baseline="-25000"/>
                <a:t>h out</a:t>
              </a:r>
              <a:endParaRPr lang="en-US" sz="3200" i="1"/>
            </a:p>
          </p:txBody>
        </p:sp>
        <p:sp>
          <p:nvSpPr>
            <p:cNvPr id="9" name="Line 20"/>
            <p:cNvSpPr>
              <a:spLocks noChangeShapeType="1"/>
            </p:cNvSpPr>
            <p:nvPr/>
          </p:nvSpPr>
          <p:spPr bwMode="auto">
            <a:xfrm>
              <a:off x="1225" y="1801"/>
              <a:ext cx="0" cy="2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 Box 21"/>
            <p:cNvSpPr txBox="1">
              <a:spLocks noChangeArrowheads="1"/>
            </p:cNvSpPr>
            <p:nvPr/>
          </p:nvSpPr>
          <p:spPr bwMode="auto">
            <a:xfrm>
              <a:off x="1261" y="1781"/>
              <a:ext cx="3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 i="1"/>
                <a:t>S*</a:t>
              </a:r>
              <a:r>
                <a:rPr lang="it-IT" sz="2400"/>
                <a:t> </a:t>
              </a:r>
              <a:endParaRPr lang="en-US" sz="2400"/>
            </a:p>
          </p:txBody>
        </p:sp>
        <p:sp>
          <p:nvSpPr>
            <p:cNvPr id="11" name="Line 22"/>
            <p:cNvSpPr>
              <a:spLocks noChangeShapeType="1"/>
            </p:cNvSpPr>
            <p:nvPr/>
          </p:nvSpPr>
          <p:spPr bwMode="auto">
            <a:xfrm>
              <a:off x="1677" y="2095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Text Box 23"/>
            <p:cNvSpPr txBox="1">
              <a:spLocks noChangeArrowheads="1"/>
            </p:cNvSpPr>
            <p:nvPr/>
          </p:nvSpPr>
          <p:spPr bwMode="auto">
            <a:xfrm>
              <a:off x="1644" y="2133"/>
              <a:ext cx="4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 </a:t>
              </a:r>
              <a:r>
                <a:rPr lang="it-IT" sz="2400" i="1"/>
                <a:t>2R*</a:t>
              </a:r>
              <a:endParaRPr lang="en-US" sz="2400" i="1"/>
            </a:p>
          </p:txBody>
        </p:sp>
        <p:sp>
          <p:nvSpPr>
            <p:cNvPr id="13" name="Line 24"/>
            <p:cNvSpPr>
              <a:spLocks noChangeShapeType="1"/>
            </p:cNvSpPr>
            <p:nvPr/>
          </p:nvSpPr>
          <p:spPr bwMode="auto">
            <a:xfrm flipV="1">
              <a:off x="700" y="2645"/>
              <a:ext cx="4655" cy="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 Box 25"/>
            <p:cNvSpPr txBox="1">
              <a:spLocks noChangeArrowheads="1"/>
            </p:cNvSpPr>
            <p:nvPr/>
          </p:nvSpPr>
          <p:spPr bwMode="auto">
            <a:xfrm>
              <a:off x="3951" y="2426"/>
              <a:ext cx="51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2400" i="1"/>
                <a:t>L</a:t>
              </a:r>
              <a:r>
                <a:rPr lang="it-IT" sz="2400" i="1" baseline="30000"/>
                <a:t>* </a:t>
              </a:r>
              <a:endParaRPr lang="en-US" sz="2400" i="1"/>
            </a:p>
          </p:txBody>
        </p:sp>
        <p:sp>
          <p:nvSpPr>
            <p:cNvPr id="15" name="Text Box 54"/>
            <p:cNvSpPr txBox="1">
              <a:spLocks noChangeArrowheads="1"/>
            </p:cNvSpPr>
            <p:nvPr/>
          </p:nvSpPr>
          <p:spPr bwMode="auto">
            <a:xfrm>
              <a:off x="3568" y="1502"/>
              <a:ext cx="1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 </a:t>
              </a:r>
              <a:endParaRPr lang="en-US" i="1"/>
            </a:p>
          </p:txBody>
        </p:sp>
        <p:grpSp>
          <p:nvGrpSpPr>
            <p:cNvPr id="16" name="Group 61"/>
            <p:cNvGrpSpPr>
              <a:grpSpLocks/>
            </p:cNvGrpSpPr>
            <p:nvPr/>
          </p:nvGrpSpPr>
          <p:grpSpPr bwMode="auto">
            <a:xfrm>
              <a:off x="811" y="2777"/>
              <a:ext cx="3811" cy="327"/>
              <a:chOff x="793" y="2115"/>
              <a:chExt cx="3811" cy="327"/>
            </a:xfrm>
          </p:grpSpPr>
          <p:sp>
            <p:nvSpPr>
              <p:cNvPr id="39" name="Text Box 26"/>
              <p:cNvSpPr txBox="1">
                <a:spLocks noChangeArrowheads="1"/>
              </p:cNvSpPr>
              <p:nvPr/>
            </p:nvSpPr>
            <p:spPr bwMode="auto">
              <a:xfrm>
                <a:off x="2160" y="2126"/>
                <a:ext cx="1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it-IT" sz="1600" b="1"/>
              </a:p>
            </p:txBody>
          </p:sp>
          <p:sp>
            <p:nvSpPr>
              <p:cNvPr id="40" name="Text Box 55"/>
              <p:cNvSpPr txBox="1">
                <a:spLocks noChangeArrowheads="1"/>
              </p:cNvSpPr>
              <p:nvPr/>
            </p:nvSpPr>
            <p:spPr bwMode="auto">
              <a:xfrm>
                <a:off x="4286" y="2138"/>
                <a:ext cx="16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2400"/>
                  <a:t> </a:t>
                </a:r>
                <a:endParaRPr lang="en-US" i="1"/>
              </a:p>
            </p:txBody>
          </p:sp>
          <p:sp>
            <p:nvSpPr>
              <p:cNvPr id="41" name="AutoShape 57"/>
              <p:cNvSpPr>
                <a:spLocks noChangeArrowheads="1"/>
              </p:cNvSpPr>
              <p:nvPr/>
            </p:nvSpPr>
            <p:spPr bwMode="auto">
              <a:xfrm rot="10800000">
                <a:off x="793" y="2115"/>
                <a:ext cx="363" cy="318"/>
              </a:xfrm>
              <a:custGeom>
                <a:avLst/>
                <a:gdLst>
                  <a:gd name="T0" fmla="*/ 4 w 21600"/>
                  <a:gd name="T1" fmla="*/ 0 h 21600"/>
                  <a:gd name="T2" fmla="*/ 4 w 21600"/>
                  <a:gd name="T3" fmla="*/ 3 h 21600"/>
                  <a:gd name="T4" fmla="*/ 1 w 21600"/>
                  <a:gd name="T5" fmla="*/ 5 h 21600"/>
                  <a:gd name="T6" fmla="*/ 6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6 w 21600"/>
                  <a:gd name="T13" fmla="*/ 2921 h 21600"/>
                  <a:gd name="T14" fmla="*/ 18208 w 21600"/>
                  <a:gd name="T15" fmla="*/ 9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2" name="AutoShape 58"/>
              <p:cNvSpPr>
                <a:spLocks noChangeArrowheads="1"/>
              </p:cNvSpPr>
              <p:nvPr/>
            </p:nvSpPr>
            <p:spPr bwMode="auto">
              <a:xfrm rot="10800000">
                <a:off x="1927" y="2115"/>
                <a:ext cx="363" cy="318"/>
              </a:xfrm>
              <a:custGeom>
                <a:avLst/>
                <a:gdLst>
                  <a:gd name="T0" fmla="*/ 4 w 21600"/>
                  <a:gd name="T1" fmla="*/ 0 h 21600"/>
                  <a:gd name="T2" fmla="*/ 4 w 21600"/>
                  <a:gd name="T3" fmla="*/ 3 h 21600"/>
                  <a:gd name="T4" fmla="*/ 1 w 21600"/>
                  <a:gd name="T5" fmla="*/ 5 h 21600"/>
                  <a:gd name="T6" fmla="*/ 6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6 w 21600"/>
                  <a:gd name="T13" fmla="*/ 2921 h 21600"/>
                  <a:gd name="T14" fmla="*/ 18208 w 21600"/>
                  <a:gd name="T15" fmla="*/ 9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3" name="AutoShape 59"/>
              <p:cNvSpPr>
                <a:spLocks noChangeArrowheads="1"/>
              </p:cNvSpPr>
              <p:nvPr/>
            </p:nvSpPr>
            <p:spPr bwMode="auto">
              <a:xfrm rot="10800000">
                <a:off x="2971" y="2115"/>
                <a:ext cx="363" cy="318"/>
              </a:xfrm>
              <a:custGeom>
                <a:avLst/>
                <a:gdLst>
                  <a:gd name="T0" fmla="*/ 4 w 21600"/>
                  <a:gd name="T1" fmla="*/ 0 h 21600"/>
                  <a:gd name="T2" fmla="*/ 4 w 21600"/>
                  <a:gd name="T3" fmla="*/ 3 h 21600"/>
                  <a:gd name="T4" fmla="*/ 1 w 21600"/>
                  <a:gd name="T5" fmla="*/ 5 h 21600"/>
                  <a:gd name="T6" fmla="*/ 6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6 w 21600"/>
                  <a:gd name="T13" fmla="*/ 2921 h 21600"/>
                  <a:gd name="T14" fmla="*/ 18208 w 21600"/>
                  <a:gd name="T15" fmla="*/ 9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44" name="AutoShape 60"/>
              <p:cNvSpPr>
                <a:spLocks noChangeArrowheads="1"/>
              </p:cNvSpPr>
              <p:nvPr/>
            </p:nvSpPr>
            <p:spPr bwMode="auto">
              <a:xfrm rot="10800000">
                <a:off x="4241" y="2124"/>
                <a:ext cx="363" cy="318"/>
              </a:xfrm>
              <a:custGeom>
                <a:avLst/>
                <a:gdLst>
                  <a:gd name="T0" fmla="*/ 4 w 21600"/>
                  <a:gd name="T1" fmla="*/ 0 h 21600"/>
                  <a:gd name="T2" fmla="*/ 4 w 21600"/>
                  <a:gd name="T3" fmla="*/ 3 h 21600"/>
                  <a:gd name="T4" fmla="*/ 1 w 21600"/>
                  <a:gd name="T5" fmla="*/ 5 h 21600"/>
                  <a:gd name="T6" fmla="*/ 6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6 w 21600"/>
                  <a:gd name="T13" fmla="*/ 2921 h 21600"/>
                  <a:gd name="T14" fmla="*/ 18208 w 21600"/>
                  <a:gd name="T15" fmla="*/ 9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 flipV="1">
              <a:off x="820" y="1434"/>
              <a:ext cx="3811" cy="327"/>
              <a:chOff x="793" y="2115"/>
              <a:chExt cx="3811" cy="327"/>
            </a:xfrm>
          </p:grpSpPr>
          <p:sp>
            <p:nvSpPr>
              <p:cNvPr id="33" name="Text Box 63"/>
              <p:cNvSpPr txBox="1">
                <a:spLocks noChangeArrowheads="1"/>
              </p:cNvSpPr>
              <p:nvPr/>
            </p:nvSpPr>
            <p:spPr bwMode="auto">
              <a:xfrm>
                <a:off x="2160" y="2126"/>
                <a:ext cx="1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wrap="none">
                <a:spAutoFit/>
              </a:bodyPr>
              <a:lstStyle/>
              <a:p>
                <a:endParaRPr lang="it-IT" sz="1600" b="1"/>
              </a:p>
            </p:txBody>
          </p:sp>
          <p:sp>
            <p:nvSpPr>
              <p:cNvPr id="34" name="Text Box 64"/>
              <p:cNvSpPr txBox="1">
                <a:spLocks noChangeArrowheads="1"/>
              </p:cNvSpPr>
              <p:nvPr/>
            </p:nvSpPr>
            <p:spPr bwMode="auto">
              <a:xfrm>
                <a:off x="4286" y="2138"/>
                <a:ext cx="16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2400"/>
                  <a:t> </a:t>
                </a:r>
                <a:endParaRPr lang="en-US" i="1"/>
              </a:p>
            </p:txBody>
          </p:sp>
          <p:sp>
            <p:nvSpPr>
              <p:cNvPr id="35" name="AutoShape 65"/>
              <p:cNvSpPr>
                <a:spLocks noChangeArrowheads="1"/>
              </p:cNvSpPr>
              <p:nvPr/>
            </p:nvSpPr>
            <p:spPr bwMode="auto">
              <a:xfrm rot="10800000">
                <a:off x="793" y="2115"/>
                <a:ext cx="363" cy="318"/>
              </a:xfrm>
              <a:custGeom>
                <a:avLst/>
                <a:gdLst>
                  <a:gd name="T0" fmla="*/ 4 w 21600"/>
                  <a:gd name="T1" fmla="*/ 0 h 21600"/>
                  <a:gd name="T2" fmla="*/ 4 w 21600"/>
                  <a:gd name="T3" fmla="*/ 3 h 21600"/>
                  <a:gd name="T4" fmla="*/ 1 w 21600"/>
                  <a:gd name="T5" fmla="*/ 5 h 21600"/>
                  <a:gd name="T6" fmla="*/ 6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6 w 21600"/>
                  <a:gd name="T13" fmla="*/ 2921 h 21600"/>
                  <a:gd name="T14" fmla="*/ 18208 w 21600"/>
                  <a:gd name="T15" fmla="*/ 9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6" name="AutoShape 66"/>
              <p:cNvSpPr>
                <a:spLocks noChangeArrowheads="1"/>
              </p:cNvSpPr>
              <p:nvPr/>
            </p:nvSpPr>
            <p:spPr bwMode="auto">
              <a:xfrm rot="10800000">
                <a:off x="1927" y="2115"/>
                <a:ext cx="363" cy="318"/>
              </a:xfrm>
              <a:custGeom>
                <a:avLst/>
                <a:gdLst>
                  <a:gd name="T0" fmla="*/ 4 w 21600"/>
                  <a:gd name="T1" fmla="*/ 0 h 21600"/>
                  <a:gd name="T2" fmla="*/ 4 w 21600"/>
                  <a:gd name="T3" fmla="*/ 3 h 21600"/>
                  <a:gd name="T4" fmla="*/ 1 w 21600"/>
                  <a:gd name="T5" fmla="*/ 5 h 21600"/>
                  <a:gd name="T6" fmla="*/ 6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6 w 21600"/>
                  <a:gd name="T13" fmla="*/ 2921 h 21600"/>
                  <a:gd name="T14" fmla="*/ 18208 w 21600"/>
                  <a:gd name="T15" fmla="*/ 9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7" name="AutoShape 67"/>
              <p:cNvSpPr>
                <a:spLocks noChangeArrowheads="1"/>
              </p:cNvSpPr>
              <p:nvPr/>
            </p:nvSpPr>
            <p:spPr bwMode="auto">
              <a:xfrm rot="10800000">
                <a:off x="2971" y="2115"/>
                <a:ext cx="363" cy="318"/>
              </a:xfrm>
              <a:custGeom>
                <a:avLst/>
                <a:gdLst>
                  <a:gd name="T0" fmla="*/ 4 w 21600"/>
                  <a:gd name="T1" fmla="*/ 0 h 21600"/>
                  <a:gd name="T2" fmla="*/ 4 w 21600"/>
                  <a:gd name="T3" fmla="*/ 3 h 21600"/>
                  <a:gd name="T4" fmla="*/ 1 w 21600"/>
                  <a:gd name="T5" fmla="*/ 5 h 21600"/>
                  <a:gd name="T6" fmla="*/ 6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6 w 21600"/>
                  <a:gd name="T13" fmla="*/ 2921 h 21600"/>
                  <a:gd name="T14" fmla="*/ 18208 w 21600"/>
                  <a:gd name="T15" fmla="*/ 9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8" name="AutoShape 68"/>
              <p:cNvSpPr>
                <a:spLocks noChangeArrowheads="1"/>
              </p:cNvSpPr>
              <p:nvPr/>
            </p:nvSpPr>
            <p:spPr bwMode="auto">
              <a:xfrm rot="10800000">
                <a:off x="4241" y="2124"/>
                <a:ext cx="363" cy="318"/>
              </a:xfrm>
              <a:custGeom>
                <a:avLst/>
                <a:gdLst>
                  <a:gd name="T0" fmla="*/ 4 w 21600"/>
                  <a:gd name="T1" fmla="*/ 0 h 21600"/>
                  <a:gd name="T2" fmla="*/ 4 w 21600"/>
                  <a:gd name="T3" fmla="*/ 3 h 21600"/>
                  <a:gd name="T4" fmla="*/ 1 w 21600"/>
                  <a:gd name="T5" fmla="*/ 5 h 21600"/>
                  <a:gd name="T6" fmla="*/ 6 w 21600"/>
                  <a:gd name="T7" fmla="*/ 1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6 w 21600"/>
                  <a:gd name="T13" fmla="*/ 2921 h 21600"/>
                  <a:gd name="T14" fmla="*/ 18208 w 21600"/>
                  <a:gd name="T15" fmla="*/ 9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18" name="AutoShape 70"/>
            <p:cNvSpPr>
              <a:spLocks noChangeArrowheads="1"/>
            </p:cNvSpPr>
            <p:nvPr/>
          </p:nvSpPr>
          <p:spPr bwMode="auto">
            <a:xfrm>
              <a:off x="1247" y="2840"/>
              <a:ext cx="635" cy="453"/>
            </a:xfrm>
            <a:prstGeom prst="leftArrow">
              <a:avLst>
                <a:gd name="adj1" fmla="val 50000"/>
                <a:gd name="adj2" fmla="val 3504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" name="AutoShape 71"/>
            <p:cNvSpPr>
              <a:spLocks noChangeArrowheads="1"/>
            </p:cNvSpPr>
            <p:nvPr/>
          </p:nvSpPr>
          <p:spPr bwMode="auto">
            <a:xfrm>
              <a:off x="2290" y="2840"/>
              <a:ext cx="635" cy="453"/>
            </a:xfrm>
            <a:prstGeom prst="leftArrow">
              <a:avLst>
                <a:gd name="adj1" fmla="val 50000"/>
                <a:gd name="adj2" fmla="val 3504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" name="AutoShape 72"/>
            <p:cNvSpPr>
              <a:spLocks noChangeArrowheads="1"/>
            </p:cNvSpPr>
            <p:nvPr/>
          </p:nvSpPr>
          <p:spPr bwMode="auto">
            <a:xfrm>
              <a:off x="3379" y="2840"/>
              <a:ext cx="635" cy="453"/>
            </a:xfrm>
            <a:prstGeom prst="leftArrow">
              <a:avLst>
                <a:gd name="adj1" fmla="val 50000"/>
                <a:gd name="adj2" fmla="val 3504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" name="AutoShape 77"/>
            <p:cNvSpPr>
              <a:spLocks noChangeArrowheads="1"/>
            </p:cNvSpPr>
            <p:nvPr/>
          </p:nvSpPr>
          <p:spPr bwMode="auto">
            <a:xfrm>
              <a:off x="1275" y="1207"/>
              <a:ext cx="635" cy="453"/>
            </a:xfrm>
            <a:prstGeom prst="leftArrow">
              <a:avLst>
                <a:gd name="adj1" fmla="val 50000"/>
                <a:gd name="adj2" fmla="val 3504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" name="AutoShape 78"/>
            <p:cNvSpPr>
              <a:spLocks noChangeArrowheads="1"/>
            </p:cNvSpPr>
            <p:nvPr/>
          </p:nvSpPr>
          <p:spPr bwMode="auto">
            <a:xfrm>
              <a:off x="2318" y="1207"/>
              <a:ext cx="635" cy="453"/>
            </a:xfrm>
            <a:prstGeom prst="leftArrow">
              <a:avLst>
                <a:gd name="adj1" fmla="val 50000"/>
                <a:gd name="adj2" fmla="val 3504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3" name="AutoShape 79"/>
            <p:cNvSpPr>
              <a:spLocks noChangeArrowheads="1"/>
            </p:cNvSpPr>
            <p:nvPr/>
          </p:nvSpPr>
          <p:spPr bwMode="auto">
            <a:xfrm>
              <a:off x="3407" y="1207"/>
              <a:ext cx="635" cy="453"/>
            </a:xfrm>
            <a:prstGeom prst="leftArrow">
              <a:avLst>
                <a:gd name="adj1" fmla="val 50000"/>
                <a:gd name="adj2" fmla="val 3504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4" name="AutoShape 82"/>
            <p:cNvSpPr>
              <a:spLocks noChangeArrowheads="1"/>
            </p:cNvSpPr>
            <p:nvPr/>
          </p:nvSpPr>
          <p:spPr bwMode="auto">
            <a:xfrm>
              <a:off x="2184" y="2115"/>
              <a:ext cx="378" cy="273"/>
            </a:xfrm>
            <a:prstGeom prst="rightArrow">
              <a:avLst>
                <a:gd name="adj1" fmla="val 50000"/>
                <a:gd name="adj2" fmla="val 34615"/>
              </a:avLst>
            </a:prstGeom>
            <a:solidFill>
              <a:srgbClr val="990000"/>
            </a:solidFill>
            <a:ln w="95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t-IT" sz="2400">
                <a:solidFill>
                  <a:srgbClr val="990000"/>
                </a:solidFill>
              </a:endParaRPr>
            </a:p>
          </p:txBody>
        </p:sp>
        <p:sp>
          <p:nvSpPr>
            <p:cNvPr id="25" name="AutoShape 83"/>
            <p:cNvSpPr>
              <a:spLocks noChangeArrowheads="1"/>
            </p:cNvSpPr>
            <p:nvPr/>
          </p:nvSpPr>
          <p:spPr bwMode="auto">
            <a:xfrm>
              <a:off x="3288" y="2116"/>
              <a:ext cx="378" cy="273"/>
            </a:xfrm>
            <a:prstGeom prst="rightArrow">
              <a:avLst>
                <a:gd name="adj1" fmla="val 50000"/>
                <a:gd name="adj2" fmla="val 34615"/>
              </a:avLst>
            </a:prstGeom>
            <a:solidFill>
              <a:srgbClr val="990000"/>
            </a:solidFill>
            <a:ln w="95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t-IT" sz="2400">
                <a:solidFill>
                  <a:srgbClr val="990000"/>
                </a:solidFill>
              </a:endParaRPr>
            </a:p>
          </p:txBody>
        </p:sp>
        <p:sp>
          <p:nvSpPr>
            <p:cNvPr id="26" name="AutoShape 84"/>
            <p:cNvSpPr>
              <a:spLocks noChangeArrowheads="1"/>
            </p:cNvSpPr>
            <p:nvPr/>
          </p:nvSpPr>
          <p:spPr bwMode="auto">
            <a:xfrm>
              <a:off x="4604" y="2117"/>
              <a:ext cx="378" cy="273"/>
            </a:xfrm>
            <a:prstGeom prst="rightArrow">
              <a:avLst>
                <a:gd name="adj1" fmla="val 50000"/>
                <a:gd name="adj2" fmla="val 34615"/>
              </a:avLst>
            </a:prstGeom>
            <a:solidFill>
              <a:srgbClr val="990000"/>
            </a:solidFill>
            <a:ln w="95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t-IT" sz="2400">
                <a:solidFill>
                  <a:srgbClr val="990000"/>
                </a:solidFill>
              </a:endParaRPr>
            </a:p>
          </p:txBody>
        </p:sp>
        <p:sp>
          <p:nvSpPr>
            <p:cNvPr id="27" name="Line 85"/>
            <p:cNvSpPr>
              <a:spLocks noChangeShapeType="1"/>
            </p:cNvSpPr>
            <p:nvPr/>
          </p:nvSpPr>
          <p:spPr bwMode="auto">
            <a:xfrm>
              <a:off x="703" y="3385"/>
              <a:ext cx="43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Line 86"/>
            <p:cNvSpPr>
              <a:spLocks noChangeShapeType="1"/>
            </p:cNvSpPr>
            <p:nvPr/>
          </p:nvSpPr>
          <p:spPr bwMode="auto">
            <a:xfrm>
              <a:off x="703" y="1071"/>
              <a:ext cx="43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Text Box 87"/>
            <p:cNvSpPr txBox="1">
              <a:spLocks noChangeArrowheads="1"/>
            </p:cNvSpPr>
            <p:nvPr/>
          </p:nvSpPr>
          <p:spPr bwMode="auto">
            <a:xfrm>
              <a:off x="68" y="1207"/>
              <a:ext cx="72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 </a:t>
              </a:r>
              <a:r>
                <a:rPr lang="it-IT" sz="3200" i="1"/>
                <a:t>P</a:t>
              </a:r>
              <a:r>
                <a:rPr lang="it-IT" sz="3200" i="1" baseline="30000"/>
                <a:t>*</a:t>
              </a:r>
              <a:r>
                <a:rPr lang="it-IT" sz="3200" i="1" baseline="-25000"/>
                <a:t>s out</a:t>
              </a:r>
              <a:endParaRPr lang="en-US" sz="3200" i="1"/>
            </a:p>
          </p:txBody>
        </p:sp>
        <p:sp>
          <p:nvSpPr>
            <p:cNvPr id="30" name="Text Box 88"/>
            <p:cNvSpPr txBox="1">
              <a:spLocks noChangeArrowheads="1"/>
            </p:cNvSpPr>
            <p:nvPr/>
          </p:nvSpPr>
          <p:spPr bwMode="auto">
            <a:xfrm>
              <a:off x="68" y="2704"/>
              <a:ext cx="72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 </a:t>
              </a:r>
              <a:r>
                <a:rPr lang="it-IT" sz="3200" i="1"/>
                <a:t>P</a:t>
              </a:r>
              <a:r>
                <a:rPr lang="it-IT" sz="3200" i="1" baseline="30000"/>
                <a:t>*</a:t>
              </a:r>
              <a:r>
                <a:rPr lang="it-IT" sz="3200" i="1" baseline="-25000"/>
                <a:t>s out</a:t>
              </a:r>
              <a:endParaRPr lang="en-US" sz="3200" i="1"/>
            </a:p>
          </p:txBody>
        </p:sp>
        <p:sp>
          <p:nvSpPr>
            <p:cNvPr id="31" name="Text Box 89"/>
            <p:cNvSpPr txBox="1">
              <a:spLocks noChangeArrowheads="1"/>
            </p:cNvSpPr>
            <p:nvPr/>
          </p:nvSpPr>
          <p:spPr bwMode="auto">
            <a:xfrm>
              <a:off x="4895" y="1207"/>
              <a:ext cx="64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 </a:t>
              </a:r>
              <a:r>
                <a:rPr lang="it-IT" sz="3200" i="1"/>
                <a:t>P</a:t>
              </a:r>
              <a:r>
                <a:rPr lang="it-IT" sz="3200" i="1" baseline="30000"/>
                <a:t>*</a:t>
              </a:r>
              <a:r>
                <a:rPr lang="it-IT" sz="3200" i="1" baseline="-25000"/>
                <a:t>s in</a:t>
              </a:r>
              <a:endParaRPr lang="en-US" sz="3200" i="1"/>
            </a:p>
          </p:txBody>
        </p:sp>
        <p:sp>
          <p:nvSpPr>
            <p:cNvPr id="32" name="Text Box 90"/>
            <p:cNvSpPr txBox="1">
              <a:spLocks noChangeArrowheads="1"/>
            </p:cNvSpPr>
            <p:nvPr/>
          </p:nvSpPr>
          <p:spPr bwMode="auto">
            <a:xfrm>
              <a:off x="4914" y="2838"/>
              <a:ext cx="64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 </a:t>
              </a:r>
              <a:r>
                <a:rPr lang="it-IT" sz="3200" i="1"/>
                <a:t>P</a:t>
              </a:r>
              <a:r>
                <a:rPr lang="it-IT" sz="3200" i="1" baseline="30000"/>
                <a:t>*</a:t>
              </a:r>
              <a:r>
                <a:rPr lang="it-IT" sz="3200" i="1" baseline="-25000"/>
                <a:t>s in</a:t>
              </a:r>
              <a:endParaRPr lang="en-US" sz="3200" i="1"/>
            </a:p>
          </p:txBody>
        </p:sp>
      </p:grpSp>
      <p:pic>
        <p:nvPicPr>
          <p:cNvPr id="53" name="Picture 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5084763"/>
            <a:ext cx="8964612" cy="9366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4" name="Text Box 94"/>
          <p:cNvSpPr txBox="1">
            <a:spLocks noChangeArrowheads="1"/>
          </p:cNvSpPr>
          <p:nvPr/>
        </p:nvSpPr>
        <p:spPr bwMode="auto">
          <a:xfrm>
            <a:off x="2339975" y="4652963"/>
            <a:ext cx="4319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/>
              <a:t>VALORI TIPICI</a:t>
            </a:r>
            <a:endParaRPr lang="it-IT" sz="2400" b="1" dirty="0"/>
          </a:p>
        </p:txBody>
      </p:sp>
      <p:sp>
        <p:nvSpPr>
          <p:cNvPr id="55" name="Text Box 95"/>
          <p:cNvSpPr txBox="1">
            <a:spLocks noChangeArrowheads="1"/>
          </p:cNvSpPr>
          <p:nvPr/>
        </p:nvSpPr>
        <p:spPr bwMode="auto">
          <a:xfrm>
            <a:off x="179388" y="6035675"/>
            <a:ext cx="33845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0000CC"/>
                </a:solidFill>
              </a:rPr>
              <a:t>25% increase</a:t>
            </a:r>
            <a:r>
              <a:rPr lang="it-IT" sz="2400" b="1">
                <a:solidFill>
                  <a:srgbClr val="0000CC"/>
                </a:solidFill>
              </a:rPr>
              <a:t>: it will be predicted by the model</a:t>
            </a:r>
          </a:p>
        </p:txBody>
      </p:sp>
      <p:sp>
        <p:nvSpPr>
          <p:cNvPr id="56" name="Text Box 96"/>
          <p:cNvSpPr txBox="1">
            <a:spLocks noChangeArrowheads="1"/>
          </p:cNvSpPr>
          <p:nvPr/>
        </p:nvSpPr>
        <p:spPr bwMode="auto">
          <a:xfrm>
            <a:off x="4500563" y="6026150"/>
            <a:ext cx="15113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0000CC"/>
                </a:solidFill>
              </a:rPr>
              <a:t>Blood pressure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57224" y="1000108"/>
            <a:ext cx="77867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flusso del sangue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: equazioni della fluidodinamica con un modello </a:t>
            </a:r>
            <a:r>
              <a:rPr lang="it-IT" sz="2800" dirty="0" err="1" smtClean="0">
                <a:latin typeface="Times New Roman" pitchFamily="18" charset="0"/>
                <a:cs typeface="Times New Roman" pitchFamily="18" charset="0"/>
              </a:rPr>
              <a:t>reologico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complicato</a:t>
            </a:r>
          </a:p>
          <a:p>
            <a:pPr>
              <a:buFont typeface="Arial" pitchFamily="34" charset="0"/>
              <a:buChar char="•"/>
            </a:pPr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flusso del dializzato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: equazioni classiche della fluidodinamica (</a:t>
            </a:r>
            <a:r>
              <a:rPr lang="it-IT" sz="2800" dirty="0" err="1" smtClean="0">
                <a:latin typeface="Times New Roman" pitchFamily="18" charset="0"/>
                <a:cs typeface="Times New Roman" pitchFamily="18" charset="0"/>
              </a:rPr>
              <a:t>Navier-Stokes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28596" y="4286256"/>
            <a:ext cx="821537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Sfruttando la piccolezza del rapporto raggio/lunghezza</a:t>
            </a:r>
          </a:p>
          <a:p>
            <a:r>
              <a:rPr lang="it-IT" sz="2800" dirty="0" smtClean="0"/>
              <a:t> si può giungere a un </a:t>
            </a:r>
            <a:r>
              <a:rPr lang="it-IT" sz="2800" b="1" i="1" dirty="0" smtClean="0"/>
              <a:t>sistema semplificato </a:t>
            </a:r>
            <a:r>
              <a:rPr lang="it-IT" sz="2800" dirty="0" smtClean="0"/>
              <a:t>(metodo di </a:t>
            </a:r>
            <a:r>
              <a:rPr lang="it-IT" sz="2800" b="1" i="1" dirty="0" err="1" smtClean="0"/>
              <a:t>upscaling</a:t>
            </a:r>
            <a:r>
              <a:rPr lang="it-IT" sz="2800" dirty="0" smtClean="0"/>
              <a:t>)</a:t>
            </a:r>
            <a:endParaRPr lang="it-IT" sz="2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57224" y="928670"/>
            <a:ext cx="77153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it-IT" sz="2800" b="1" i="1" dirty="0" smtClean="0">
                <a:latin typeface="Times New Roman" pitchFamily="18" charset="0"/>
                <a:cs typeface="Times New Roman" pitchFamily="18" charset="0"/>
              </a:rPr>
              <a:t>pressione di </a:t>
            </a:r>
            <a:r>
              <a:rPr lang="it-IT" sz="2800" b="1" i="1" dirty="0" err="1" smtClean="0">
                <a:latin typeface="Times New Roman" pitchFamily="18" charset="0"/>
                <a:cs typeface="Times New Roman" pitchFamily="18" charset="0"/>
              </a:rPr>
              <a:t>tansmembrana</a:t>
            </a:r>
            <a:r>
              <a:rPr lang="it-IT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è espressa da:</a:t>
            </a:r>
          </a:p>
          <a:p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Pressione interna </a:t>
            </a:r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(sangue) meno </a:t>
            </a:r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pressione esterna </a:t>
            </a:r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t-IT" sz="2800" b="1" dirty="0" err="1" smtClean="0">
                <a:latin typeface="Times New Roman" pitchFamily="18" charset="0"/>
                <a:cs typeface="Times New Roman" pitchFamily="18" charset="0"/>
              </a:rPr>
              <a:t>dial</a:t>
            </a:r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.) meno </a:t>
            </a:r>
            <a:r>
              <a:rPr lang="it-IT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pressione </a:t>
            </a:r>
            <a:r>
              <a:rPr lang="it-IT" sz="28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oncotica</a:t>
            </a:r>
            <a:endParaRPr lang="it-IT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57158" y="3714752"/>
            <a:ext cx="82153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La pressione </a:t>
            </a:r>
            <a:r>
              <a:rPr lang="it-IT" sz="28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oncotica</a:t>
            </a:r>
            <a:r>
              <a:rPr lang="it-IT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(pressione osmotica colloidale) è generata dalle proteine (albumina)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14348" y="428604"/>
            <a:ext cx="757242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Proteine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ed </a:t>
            </a:r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eritrociti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vanno concentrandosi verso l’estremità della fibra </a:t>
            </a:r>
          </a:p>
          <a:p>
            <a:pPr algn="ctr"/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Trasporto delle </a:t>
            </a:r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molecole nocive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verso il dializzato</a:t>
            </a:r>
          </a:p>
          <a:p>
            <a:pPr algn="ctr"/>
            <a:r>
              <a:rPr lang="it-IT" sz="40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</a:p>
          <a:p>
            <a:pPr algn="ctr">
              <a:buFont typeface="Arial" pitchFamily="34" charset="0"/>
              <a:buChar char="•"/>
            </a:pPr>
            <a:r>
              <a:rPr lang="it-IT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Cambiano le caratteristiche </a:t>
            </a:r>
            <a:r>
              <a:rPr lang="it-IT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reologiche</a:t>
            </a:r>
            <a:r>
              <a:rPr lang="it-IT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del sangue</a:t>
            </a:r>
          </a:p>
          <a:p>
            <a:pPr algn="ctr">
              <a:buFont typeface="Arial" pitchFamily="34" charset="0"/>
              <a:buChar char="•"/>
            </a:pPr>
            <a:r>
              <a:rPr lang="it-IT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Cambia la pressione </a:t>
            </a:r>
            <a:r>
              <a:rPr lang="it-IT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oncotica</a:t>
            </a:r>
            <a:endParaRPr lang="it-IT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00100" y="4143380"/>
            <a:ext cx="7000924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I valori in </a:t>
            </a:r>
            <a:r>
              <a:rPr lang="it-IT" sz="2800" b="1" dirty="0" smtClean="0">
                <a:solidFill>
                  <a:srgbClr val="0000CC"/>
                </a:solidFill>
              </a:rPr>
              <a:t>entrata </a:t>
            </a:r>
            <a:r>
              <a:rPr lang="it-IT" sz="2800" dirty="0" smtClean="0"/>
              <a:t>delle concentrazioni delle sostanze da rimuovere sono influenzati dalla </a:t>
            </a:r>
            <a:r>
              <a:rPr lang="it-IT" sz="2800" b="1" dirty="0" smtClean="0">
                <a:solidFill>
                  <a:srgbClr val="FF0000"/>
                </a:solidFill>
              </a:rPr>
              <a:t>dinamica dei liquidi nel resto del corpo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285852" y="5786454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Inoltre: </a:t>
            </a:r>
            <a:r>
              <a:rPr lang="it-IT" sz="2800" b="1" dirty="0" smtClean="0">
                <a:solidFill>
                  <a:srgbClr val="FF0000"/>
                </a:solidFill>
              </a:rPr>
              <a:t>scivolamento del sangue alla parete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642910" y="785794"/>
            <a:ext cx="7429552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principale compromesso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tra due opposti:</a:t>
            </a:r>
          </a:p>
          <a:p>
            <a:endParaRPr lang="it-IT" sz="2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it-IT" sz="28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riduzione del tempo di trattamento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(aumento della velocità, aumento della superficie di scambio) </a:t>
            </a:r>
          </a:p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limitazione dello stress sui globuli rossi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(pericolo di emolisi) 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71472" y="4929198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Il nostro modello consente di calcolare anche i valori limite del diametro delle fibre compatibili con la prevenzione dell’emolisi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50" y="0"/>
            <a:ext cx="584947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5643570" y="142852"/>
            <a:ext cx="17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Flusso sangue</a:t>
            </a:r>
            <a:endParaRPr lang="it-IT" sz="20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643570" y="785794"/>
            <a:ext cx="1857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scivolamento</a:t>
            </a:r>
            <a:endParaRPr lang="it-IT" sz="20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643570" y="150017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Cross flow</a:t>
            </a:r>
            <a:endParaRPr lang="it-IT" sz="20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572132" y="2714620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Flusso </a:t>
            </a:r>
            <a:r>
              <a:rPr lang="it-IT" sz="2000" b="1" dirty="0" err="1" smtClean="0"/>
              <a:t>dializzzato</a:t>
            </a:r>
            <a:endParaRPr lang="it-IT" sz="20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572132" y="4000504"/>
            <a:ext cx="292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Evoluzione ematocrito</a:t>
            </a:r>
            <a:endParaRPr lang="it-IT" sz="20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786446" y="5143512"/>
            <a:ext cx="278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Addensamento proteine</a:t>
            </a:r>
            <a:endParaRPr lang="it-IT" sz="20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786446" y="578645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depurazione</a:t>
            </a:r>
            <a:endParaRPr lang="it-IT" sz="2000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5572132" y="6150114"/>
            <a:ext cx="307183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Accoppiamento col compartimento esterno . . .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14" name="Parentesi graffa aperta 13"/>
          <p:cNvSpPr/>
          <p:nvPr/>
        </p:nvSpPr>
        <p:spPr>
          <a:xfrm rot="16200000">
            <a:off x="3814754" y="1614478"/>
            <a:ext cx="142876" cy="771524"/>
          </a:xfrm>
          <a:prstGeom prst="leftBrac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3428992" y="2071678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00CC"/>
                </a:solidFill>
              </a:rPr>
              <a:t>Pressione “</a:t>
            </a:r>
            <a:r>
              <a:rPr lang="it-IT" sz="2000" b="1" dirty="0" err="1" smtClean="0">
                <a:solidFill>
                  <a:srgbClr val="0000CC"/>
                </a:solidFill>
              </a:rPr>
              <a:t>oncotica</a:t>
            </a:r>
            <a:r>
              <a:rPr lang="it-IT" sz="2000" b="1" dirty="0" smtClean="0">
                <a:solidFill>
                  <a:srgbClr val="0000CC"/>
                </a:solidFill>
              </a:rPr>
              <a:t>”</a:t>
            </a:r>
            <a:endParaRPr lang="it-IT" sz="20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1538" y="1071546"/>
            <a:ext cx="75009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La variazione della composizione del sangue induce nel corpo una </a:t>
            </a:r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dinamica di riequilibrio </a:t>
            </a:r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che consiste nello scambio di acqua e sostanze varie tra </a:t>
            </a:r>
            <a:r>
              <a:rPr lang="it-IT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cellule, interstizi e sangue </a:t>
            </a:r>
            <a:endParaRPr lang="it-IT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it-IT" sz="28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I valori di ingresso alla macchina si ottengono risolvendo un sistema di </a:t>
            </a:r>
            <a:r>
              <a:rPr lang="it-IT" sz="2800" dirty="0" err="1" smtClean="0">
                <a:latin typeface="Times New Roman" pitchFamily="18" charset="0"/>
                <a:cs typeface="Times New Roman" pitchFamily="18" charset="0"/>
              </a:rPr>
              <a:t>eq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it-IT" sz="2800" dirty="0" err="1" smtClean="0">
                <a:latin typeface="Times New Roman" pitchFamily="18" charset="0"/>
                <a:cs typeface="Times New Roman" pitchFamily="18" charset="0"/>
              </a:rPr>
              <a:t>diff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. ordinarie 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C:\Users\User\Downloads\ematocti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32866" cy="3989762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785786" y="428604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Profilo dell’ematocrito lungo la fibra</a:t>
            </a:r>
            <a:endParaRPr lang="it-IT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1538" y="1214422"/>
            <a:ext cx="6786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E il rene?</a:t>
            </a:r>
            <a:endParaRPr lang="it-IT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62" name="Picture 2" descr="http://www.benessere.com/salute/images/74_rene_sezion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500306"/>
            <a:ext cx="5183265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File:Gray1130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928670"/>
            <a:ext cx="4295775" cy="5705476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2500298" y="0"/>
            <a:ext cx="3857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Il </a:t>
            </a:r>
            <a:r>
              <a:rPr lang="it-IT" sz="2800" b="1" dirty="0" smtClean="0">
                <a:solidFill>
                  <a:srgbClr val="FF0000"/>
                </a:solidFill>
              </a:rPr>
              <a:t>glomerulo renale </a:t>
            </a:r>
            <a:r>
              <a:rPr lang="it-IT" sz="2800" dirty="0" smtClean="0"/>
              <a:t>è l’elemento filtrante</a:t>
            </a:r>
          </a:p>
          <a:p>
            <a:endParaRPr lang="it-IT" sz="2800" dirty="0" smtClean="0"/>
          </a:p>
          <a:p>
            <a:r>
              <a:rPr lang="it-IT" sz="2800" dirty="0" smtClean="0">
                <a:sym typeface="Symbol"/>
              </a:rPr>
              <a:t> 1 milione per rene</a:t>
            </a:r>
            <a:endParaRPr lang="it-IT" sz="2800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62125"/>
            <a:ext cx="38671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3714744" y="2857496"/>
            <a:ext cx="1285884" cy="4001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glomerulo</a:t>
            </a:r>
            <a:endParaRPr lang="it-IT" sz="2000" b="1" dirty="0"/>
          </a:p>
        </p:txBody>
      </p:sp>
      <p:cxnSp>
        <p:nvCxnSpPr>
          <p:cNvPr id="7" name="Connettore 2 6"/>
          <p:cNvCxnSpPr>
            <a:stCxn id="5" idx="1"/>
          </p:cNvCxnSpPr>
          <p:nvPr/>
        </p:nvCxnSpPr>
        <p:spPr>
          <a:xfrm rot="10800000" flipV="1">
            <a:off x="1643042" y="3057550"/>
            <a:ext cx="2071702" cy="30001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0" y="1285860"/>
            <a:ext cx="2357422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Capsula di </a:t>
            </a:r>
            <a:r>
              <a:rPr lang="it-IT" sz="2000" b="1" dirty="0" err="1" smtClean="0"/>
              <a:t>Bowman</a:t>
            </a:r>
            <a:endParaRPr lang="it-IT" sz="2000" b="1" dirty="0"/>
          </a:p>
        </p:txBody>
      </p:sp>
      <p:cxnSp>
        <p:nvCxnSpPr>
          <p:cNvPr id="10" name="Connettore 2 9"/>
          <p:cNvCxnSpPr/>
          <p:nvPr/>
        </p:nvCxnSpPr>
        <p:spPr>
          <a:xfrm rot="5400000">
            <a:off x="750067" y="2178835"/>
            <a:ext cx="928694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90113" name="Immagin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457200"/>
            <a:ext cx="6125247" cy="6115072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6143636" y="2643182"/>
            <a:ext cx="178595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Apparato tubulare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215074" y="4000504"/>
            <a:ext cx="2286016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Recupera il 99% del filtrato !!!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28662" y="1214422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Per capire il funzionamento del glomerulo bisogna studiare il flusso del sangue in un </a:t>
            </a:r>
            <a:r>
              <a:rPr lang="it-IT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capillare fenestrato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File:Filtration barrier.sv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786190"/>
            <a:ext cx="460025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2928926" y="4643446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 smtClean="0">
                <a:latin typeface="Times New Roman" pitchFamily="18" charset="0"/>
                <a:cs typeface="Times New Roman" pitchFamily="18" charset="0"/>
              </a:rPr>
              <a:t>podociti</a:t>
            </a:r>
            <a:endParaRPr lang="it-IT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857224" y="5357826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Basamento della membrana</a:t>
            </a:r>
            <a:endParaRPr lang="it-IT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85918" y="5929330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Cellule endoteliali</a:t>
            </a:r>
            <a:endParaRPr lang="it-IT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57224" y="3071810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Processo di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ultrafiltrazione</a:t>
            </a:r>
            <a:endParaRPr lang="it-IT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572132" y="3500438"/>
            <a:ext cx="100013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ym typeface="Symbol"/>
              </a:rPr>
              <a:t></a:t>
            </a:r>
            <a:r>
              <a:rPr lang="it-IT" sz="2000" b="1" dirty="0" smtClean="0"/>
              <a:t>70 </a:t>
            </a:r>
            <a:r>
              <a:rPr lang="it-IT" sz="2000" b="1" i="1" dirty="0" err="1" smtClean="0"/>
              <a:t>nm</a:t>
            </a:r>
            <a:endParaRPr lang="it-IT" sz="2000" b="1" dirty="0"/>
          </a:p>
        </p:txBody>
      </p:sp>
      <p:cxnSp>
        <p:nvCxnSpPr>
          <p:cNvPr id="11" name="Connettore 2 10"/>
          <p:cNvCxnSpPr/>
          <p:nvPr/>
        </p:nvCxnSpPr>
        <p:spPr>
          <a:xfrm rot="5400000">
            <a:off x="5394331" y="4464057"/>
            <a:ext cx="107157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1000100" y="3929066"/>
            <a:ext cx="307183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Parete del capillare</a:t>
            </a:r>
            <a:endParaRPr lang="it-IT" sz="2800" b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00100" y="1357298"/>
            <a:ext cx="72866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Non esiste alcun manufatto che possa competere col capillare fenestrato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14414" y="642918"/>
            <a:ext cx="6643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Il vero problema è formulare un modello ragionevole per la </a:t>
            </a:r>
            <a:r>
              <a:rPr lang="it-IT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microcircolazione</a:t>
            </a:r>
            <a:endParaRPr lang="it-IT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57158" y="2643182"/>
            <a:ext cx="8143932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Alla scala dei capillari il sangue non può essere considerato un fluido</a:t>
            </a:r>
            <a:endParaRPr lang="it-IT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158" y="4643446"/>
            <a:ext cx="85725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715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 FARINA, A. FASANO, J. MIZERSKI.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new model for blood flow in fenestrated capillaries with application to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ultrafiltration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in kidney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glomeruli</a:t>
            </a:r>
            <a:r>
              <a:rPr lang="en-US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Submitted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1538" y="500042"/>
            <a:ext cx="71438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Treno di elementi </a:t>
            </a:r>
            <a:r>
              <a:rPr lang="it-IT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plasma - eritrociti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in moto di </a:t>
            </a:r>
            <a:r>
              <a:rPr lang="it-IT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traslazione</a:t>
            </a:r>
          </a:p>
          <a:p>
            <a:pPr algn="ctr"/>
            <a:endParaRPr lang="it-IT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Bilancio: spinta del gradiente di pressione e dissipazione di potenza meccanica alla parete del vaso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357298"/>
            <a:ext cx="4581527" cy="38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3"/>
          <p:cNvSpPr txBox="1"/>
          <p:nvPr/>
        </p:nvSpPr>
        <p:spPr>
          <a:xfrm>
            <a:off x="6715140" y="1357298"/>
            <a:ext cx="2428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Dissipazione di energia meccanica</a:t>
            </a:r>
            <a:endParaRPr lang="it-IT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Connettore 2 5"/>
          <p:cNvCxnSpPr>
            <a:stCxn id="4" idx="1"/>
          </p:cNvCxnSpPr>
          <p:nvPr/>
        </p:nvCxnSpPr>
        <p:spPr>
          <a:xfrm rot="10800000" flipV="1">
            <a:off x="5643570" y="1711240"/>
            <a:ext cx="1071570" cy="324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8351614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500034" y="357166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variabili adimensionali: </a:t>
            </a:r>
            <a:r>
              <a:rPr lang="it-IT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velocità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 </a:t>
            </a:r>
            <a:r>
              <a:rPr lang="it-IT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ematocrito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,  </a:t>
            </a:r>
            <a:r>
              <a:rPr lang="it-IT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pressione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.</a:t>
            </a:r>
          </a:p>
          <a:p>
            <a:r>
              <a:rPr lang="it-IT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K coeff. di filtrazione   1.5 , &lt;1 rapporto tra gli spessori dei due strati limite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4000504"/>
            <a:ext cx="1900761" cy="7143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428596" y="4643446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it-IT" sz="2400" dirty="0" err="1" smtClean="0">
                <a:latin typeface="Times New Roman" pitchFamily="18" charset="0"/>
                <a:cs typeface="Times New Roman" pitchFamily="18" charset="0"/>
              </a:rPr>
              <a:t>Vel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. di filtrazione del plasma *</a:t>
            </a:r>
          </a:p>
          <a:p>
            <a:pPr marL="457200" indent="-457200">
              <a:buAutoNum type="arabicParenR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Bilancio degli eritrociti</a:t>
            </a:r>
          </a:p>
          <a:p>
            <a:pPr marL="457200" indent="-457200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Bilancio di forze</a:t>
            </a:r>
            <a:endParaRPr lang="it-IT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4942" y="4929198"/>
            <a:ext cx="350046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Os</a:t>
            </a:r>
            <a:r>
              <a:rPr lang="it-IT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 0.35 : effetto osmosi</a:t>
            </a:r>
          </a:p>
          <a:p>
            <a:r>
              <a:rPr lang="it-IT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K   1.5 : permeabilità del capillare</a:t>
            </a:r>
            <a:endParaRPr lang="it-IT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28596" y="6215082"/>
            <a:ext cx="492922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* Leggi di </a:t>
            </a:r>
            <a:r>
              <a:rPr lang="it-IT" sz="2000" b="1" dirty="0" err="1" smtClean="0"/>
              <a:t>Starling</a:t>
            </a:r>
            <a:r>
              <a:rPr lang="it-IT" sz="2000" dirty="0" smtClean="0"/>
              <a:t> e </a:t>
            </a:r>
            <a:r>
              <a:rPr lang="it-IT" sz="2000" b="1" dirty="0" smtClean="0"/>
              <a:t>di </a:t>
            </a:r>
            <a:r>
              <a:rPr lang="it-IT" sz="2000" b="1" dirty="0" err="1" smtClean="0"/>
              <a:t>Landis-Pappenheimer</a:t>
            </a:r>
            <a:endParaRPr lang="it-IT" sz="2000" b="1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4000504"/>
            <a:ext cx="2258363" cy="7143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3571876"/>
            <a:ext cx="1571637" cy="571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643182"/>
            <a:ext cx="5963448" cy="1081093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1571604" y="1214422"/>
            <a:ext cx="571504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200" dirty="0" err="1" smtClean="0">
                <a:latin typeface="Times New Roman" pitchFamily="18" charset="0"/>
                <a:cs typeface="Times New Roman" pitchFamily="18" charset="0"/>
              </a:rPr>
              <a:t>Glomerular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200" dirty="0" err="1" smtClean="0">
                <a:latin typeface="Times New Roman" pitchFamily="18" charset="0"/>
                <a:cs typeface="Times New Roman" pitchFamily="18" charset="0"/>
              </a:rPr>
              <a:t>Filtration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 Rate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2714612" y="4000504"/>
          <a:ext cx="875116" cy="500066"/>
        </p:xfrm>
        <a:graphic>
          <a:graphicData uri="http://schemas.openxmlformats.org/presentationml/2006/ole">
            <p:oleObj spid="_x0000_s93187" name="Equazione" r:id="rId4" imgW="355320" imgH="203040" progId="Equation.3">
              <p:embed/>
            </p:oleObj>
          </a:graphicData>
        </a:graphic>
      </p:graphicFrame>
      <p:graphicFrame>
        <p:nvGraphicFramePr>
          <p:cNvPr id="93188" name="Object 4"/>
          <p:cNvGraphicFramePr>
            <a:graphicFrameLocks noChangeAspect="1"/>
          </p:cNvGraphicFramePr>
          <p:nvPr/>
        </p:nvGraphicFramePr>
        <p:xfrm>
          <a:off x="3760788" y="4030663"/>
          <a:ext cx="781050" cy="438150"/>
        </p:xfrm>
        <a:graphic>
          <a:graphicData uri="http://schemas.openxmlformats.org/presentationml/2006/ole">
            <p:oleObj spid="_x0000_s93188" name="Equazione" r:id="rId5" imgW="317160" imgH="177480" progId="Equation.3">
              <p:embed/>
            </p:oleObj>
          </a:graphicData>
        </a:graphic>
      </p:graphicFrame>
      <p:cxnSp>
        <p:nvCxnSpPr>
          <p:cNvPr id="8" name="Connettore 2 7"/>
          <p:cNvCxnSpPr/>
          <p:nvPr/>
        </p:nvCxnSpPr>
        <p:spPr>
          <a:xfrm rot="5400000" flipH="1" flipV="1">
            <a:off x="2857488" y="3643314"/>
            <a:ext cx="71438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rot="5400000" flipH="1" flipV="1">
            <a:off x="3786976" y="3642520"/>
            <a:ext cx="71438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14414" y="857232"/>
            <a:ext cx="67151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Conclusione: </a:t>
            </a:r>
          </a:p>
          <a:p>
            <a:pPr algn="ctr"/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 = 0.5 </a:t>
            </a: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si ottiene il valore corretto della velocità di filtrazione del rene</a:t>
            </a: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(125 ml/min globale)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14414" y="857232"/>
            <a:ext cx="67151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Conclusione: </a:t>
            </a:r>
          </a:p>
          <a:p>
            <a:pPr algn="ctr"/>
            <a:endParaRPr 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 = 0.5 </a:t>
            </a: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si ottiene il valore corretto della velocità di filtrazione del rene</a:t>
            </a:r>
          </a:p>
          <a:p>
            <a:pPr algn="ctr"/>
            <a:r>
              <a:rPr lang="it-IT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(125 ml/min globale)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928794" y="4643446"/>
            <a:ext cx="5643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BINGO !</a:t>
            </a:r>
            <a:endParaRPr lang="it-IT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428728" y="2571744"/>
            <a:ext cx="6000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latin typeface="Times New Roman" pitchFamily="18" charset="0"/>
                <a:cs typeface="Times New Roman" pitchFamily="18" charset="0"/>
              </a:rPr>
              <a:t>Grazie per l’attenzione</a:t>
            </a:r>
            <a:endParaRPr lang="it-IT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4432</TotalTime>
  <Words>2398</Words>
  <Application>Microsoft Office PowerPoint</Application>
  <PresentationFormat>Presentazione su schermo (4:3)</PresentationFormat>
  <Paragraphs>445</Paragraphs>
  <Slides>74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74</vt:i4>
      </vt:variant>
    </vt:vector>
  </HeadingPairs>
  <TitlesOfParts>
    <vt:vector size="77" baseType="lpstr">
      <vt:lpstr>Tema di Office</vt:lpstr>
      <vt:lpstr>Equazione</vt:lpstr>
      <vt:lpstr>Equation</vt:lpstr>
      <vt:lpstr>Il sangue: una grande sfida per la matematica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Matematica e Medicina</dc:title>
  <dc:creator>User</dc:creator>
  <cp:lastModifiedBy>User</cp:lastModifiedBy>
  <cp:revision>96</cp:revision>
  <dcterms:created xsi:type="dcterms:W3CDTF">2012-12-19T10:24:34Z</dcterms:created>
  <dcterms:modified xsi:type="dcterms:W3CDTF">2013-06-14T09:39:20Z</dcterms:modified>
</cp:coreProperties>
</file>